
<file path=[Content_Types].xml><?xml version="1.0" encoding="utf-8"?>
<Types xmlns="http://schemas.openxmlformats.org/package/2006/content-types">
  <Default Extension="xml" ContentType="application/xml"/>
  <Default Extension="wmv" ContentType="video/unknown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gif" ContentType="image/gif"/>
  <Default Extension="avi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28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29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30.xml" ContentType="application/vnd.openxmlformats-officedocument.presentationml.notesSl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notesSlides/notesSlide31.xml" ContentType="application/vnd.openxmlformats-officedocument.presentationml.notesSl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notesSlides/notesSlide32.xml" ContentType="application/vnd.openxmlformats-officedocument.presentationml.notesSl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notesSlides/notesSlide33.xml" ContentType="application/vnd.openxmlformats-officedocument.presentationml.notesSlide+xml"/>
  <Override PartName="/ppt/charts/chart8.xml" ContentType="application/vnd.openxmlformats-officedocument.drawingml.chart+xml"/>
  <Override PartName="/ppt/theme/themeOverride8.xml" ContentType="application/vnd.openxmlformats-officedocument.themeOverride+xml"/>
  <Override PartName="/ppt/notesSlides/notesSlide34.xml" ContentType="application/vnd.openxmlformats-officedocument.presentationml.notesSlide+xml"/>
  <Override PartName="/ppt/charts/chart9.xml" ContentType="application/vnd.openxmlformats-officedocument.drawingml.chart+xml"/>
  <Override PartName="/ppt/theme/themeOverride9.xml" ContentType="application/vnd.openxmlformats-officedocument.themeOverride+xml"/>
  <Override PartName="/ppt/notesSlides/notesSlide35.xml" ContentType="application/vnd.openxmlformats-officedocument.presentationml.notesSlide+xml"/>
  <Override PartName="/ppt/charts/chart10.xml" ContentType="application/vnd.openxmlformats-officedocument.drawingml.chart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81" r:id="rId2"/>
    <p:sldId id="313" r:id="rId3"/>
    <p:sldId id="288" r:id="rId4"/>
    <p:sldId id="290" r:id="rId5"/>
    <p:sldId id="293" r:id="rId6"/>
    <p:sldId id="294" r:id="rId7"/>
    <p:sldId id="295" r:id="rId8"/>
    <p:sldId id="292" r:id="rId9"/>
    <p:sldId id="297" r:id="rId10"/>
    <p:sldId id="312" r:id="rId11"/>
    <p:sldId id="298" r:id="rId12"/>
    <p:sldId id="309" r:id="rId13"/>
    <p:sldId id="301" r:id="rId14"/>
    <p:sldId id="302" r:id="rId15"/>
    <p:sldId id="305" r:id="rId16"/>
    <p:sldId id="306" r:id="rId17"/>
    <p:sldId id="307" r:id="rId18"/>
    <p:sldId id="311" r:id="rId19"/>
    <p:sldId id="285" r:id="rId20"/>
    <p:sldId id="314" r:id="rId21"/>
    <p:sldId id="279" r:id="rId22"/>
    <p:sldId id="261" r:id="rId23"/>
    <p:sldId id="277" r:id="rId24"/>
    <p:sldId id="264" r:id="rId25"/>
    <p:sldId id="265" r:id="rId26"/>
    <p:sldId id="278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ＭＳ Ｐゴシック" pitchFamily="-108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7B5C1BD7-57EC-724B-ADA4-DC1A9A4AF201}">
          <p14:sldIdLst>
            <p14:sldId id="281"/>
            <p14:sldId id="313"/>
            <p14:sldId id="288"/>
            <p14:sldId id="290"/>
            <p14:sldId id="293"/>
            <p14:sldId id="294"/>
            <p14:sldId id="295"/>
            <p14:sldId id="292"/>
            <p14:sldId id="297"/>
            <p14:sldId id="312"/>
            <p14:sldId id="298"/>
            <p14:sldId id="309"/>
            <p14:sldId id="301"/>
            <p14:sldId id="302"/>
            <p14:sldId id="305"/>
            <p14:sldId id="306"/>
            <p14:sldId id="307"/>
            <p14:sldId id="311"/>
            <p14:sldId id="285"/>
            <p14:sldId id="314"/>
          </p14:sldIdLst>
        </p14:section>
        <p14:section name="Templates" id="{3AA5C69C-E07B-7B48-90F8-100F224804F9}">
          <p14:sldIdLst>
            <p14:sldId id="279"/>
            <p14:sldId id="261"/>
            <p14:sldId id="277"/>
            <p14:sldId id="264"/>
            <p14:sldId id="265"/>
            <p14:sldId id="278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hiddenSlides="1" scaleToFitPaper="1"/>
  <p:clrMru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2" autoAdjust="0"/>
    <p:restoredTop sz="79839" autoAdjust="0"/>
  </p:normalViewPr>
  <p:slideViewPr>
    <p:cSldViewPr>
      <p:cViewPr>
        <p:scale>
          <a:sx n="100" d="100"/>
          <a:sy n="100" d="100"/>
        </p:scale>
        <p:origin x="-728" y="264"/>
      </p:cViewPr>
      <p:guideLst>
        <p:guide orient="horz" pos="3695"/>
        <p:guide orient="horz" pos="240"/>
        <p:guide pos="5470"/>
        <p:guide pos="290"/>
      </p:guideLst>
    </p:cSldViewPr>
  </p:slideViewPr>
  <p:outlineViewPr>
    <p:cViewPr>
      <p:scale>
        <a:sx n="33" d="100"/>
        <a:sy n="33" d="100"/>
      </p:scale>
      <p:origin x="0" y="89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-2504" y="-96"/>
      </p:cViewPr>
      <p:guideLst>
        <p:guide orient="horz" pos="2880"/>
        <p:guide pos="2160"/>
      </p:guideLst>
    </p:cSldViewPr>
  </p:notesViewPr>
  <p:gridSpacing cx="152299" cy="152299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package" Target="../embeddings/Microsoft_Excel_Sheet10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package" Target="../embeddings/Microsoft_Excel_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package" Target="../embeddings/Microsoft_Excel_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package" Target="../embeddings/Microsoft_Excel_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package" Target="../embeddings/Microsoft_Excel_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package" Target="../embeddings/Microsoft_Excel_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package" Target="../embeddings/Microsoft_Excel_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package" Target="../embeddings/Microsoft_Excel_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Pulse::onFrame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15630.5432</c:v>
                </c:pt>
                <c:pt idx="1">
                  <c:v>9042.7736</c:v>
                </c:pt>
                <c:pt idx="2">
                  <c:v>4858.278499999999</c:v>
                </c:pt>
                <c:pt idx="3">
                  <c:v>4215.078799999997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EvmGdownIIR::onFrame 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8507.6548</c:v>
                </c:pt>
                <c:pt idx="1">
                  <c:v>3638.0518</c:v>
                </c:pt>
                <c:pt idx="2">
                  <c:v>2143.9723</c:v>
                </c:pt>
                <c:pt idx="3">
                  <c:v>1818.3953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detect faces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2941.3343</c:v>
                </c:pt>
                <c:pt idx="1">
                  <c:v>2961.463</c:v>
                </c:pt>
                <c:pt idx="2">
                  <c:v>288.2041</c:v>
                </c:pt>
                <c:pt idx="3">
                  <c:v>143.3985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pyrUp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3472.5267</c:v>
                </c:pt>
                <c:pt idx="1">
                  <c:v>583.2825</c:v>
                </c:pt>
                <c:pt idx="2">
                  <c:v>345.2984999999994</c:v>
                </c:pt>
                <c:pt idx="3">
                  <c:v>325.8562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pyrDown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Sheet1!$F$2:$F$5</c:f>
              <c:numCache>
                <c:formatCode>General</c:formatCode>
                <c:ptCount val="4"/>
                <c:pt idx="0">
                  <c:v>1988.4146</c:v>
                </c:pt>
                <c:pt idx="1">
                  <c:v>510.0373</c:v>
                </c:pt>
                <c:pt idx="2">
                  <c:v>471.7555</c:v>
                </c:pt>
                <c:pt idx="3">
                  <c:v>371.6877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resize face box</c:v>
                </c:pt>
              </c:strCache>
            </c:strRef>
          </c:tx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Sheet1!$G$2:$G$5</c:f>
              <c:numCache>
                <c:formatCode>General</c:formatCode>
                <c:ptCount val="4"/>
                <c:pt idx="0">
                  <c:v>1270.4278</c:v>
                </c:pt>
                <c:pt idx="1">
                  <c:v>307.4483</c:v>
                </c:pt>
                <c:pt idx="2">
                  <c:v>181.3279</c:v>
                </c:pt>
                <c:pt idx="3">
                  <c:v>0.0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resize and draw face box back to frame </c:v>
                </c:pt>
              </c:strCache>
            </c:strRef>
          </c:tx>
          <c:spPr>
            <a:solidFill>
              <a:srgbClr val="8FA402"/>
            </a:solidFill>
          </c:spPr>
          <c:invertIfNegative val="0"/>
          <c:cat>
            <c:numRef>
              <c:f>Sheet1!$A$2:$A$5</c:f>
              <c:numCache>
                <c:formatCode>d\-mmm</c:formatCode>
                <c:ptCount val="4"/>
                <c:pt idx="0">
                  <c:v>41353.0</c:v>
                </c:pt>
                <c:pt idx="1">
                  <c:v>41359.0</c:v>
                </c:pt>
                <c:pt idx="2">
                  <c:v>41367.0</c:v>
                </c:pt>
                <c:pt idx="3">
                  <c:v>41417.0</c:v>
                </c:pt>
              </c:numCache>
            </c:numRef>
          </c:cat>
          <c:val>
            <c:numRef>
              <c:f>Sheet1!$H$2:$H$5</c:f>
              <c:numCache>
                <c:formatCode>General</c:formatCode>
                <c:ptCount val="4"/>
                <c:pt idx="0">
                  <c:v>1214.4998</c:v>
                </c:pt>
                <c:pt idx="1">
                  <c:v>430.7046</c:v>
                </c:pt>
                <c:pt idx="2">
                  <c:v>284.0606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6001976"/>
        <c:axId val="2116005048"/>
      </c:barChart>
      <c:catAx>
        <c:axId val="2116001976"/>
        <c:scaling>
          <c:orientation val="minMax"/>
        </c:scaling>
        <c:delete val="0"/>
        <c:axPos val="b"/>
        <c:numFmt formatCode="d\-mmm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005048"/>
        <c:crosses val="autoZero"/>
        <c:auto val="0"/>
        <c:lblAlgn val="ctr"/>
        <c:lblOffset val="100"/>
        <c:noMultiLvlLbl val="0"/>
      </c:catAx>
      <c:valAx>
        <c:axId val="2116005048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1800" b="0" dirty="0" smtClean="0">
                    <a:effectLst/>
                  </a:rPr>
                  <a:t>MCycles</a:t>
                </a:r>
                <a:endParaRPr lang="en-US" b="0" dirty="0">
                  <a:effectLst/>
                </a:endParaRPr>
              </a:p>
            </c:rich>
          </c:tx>
          <c:layout/>
          <c:overlay val="0"/>
        </c:title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001976"/>
        <c:crosses val="autoZero"/>
        <c:crossBetween val="between"/>
      </c:valAx>
      <c:spPr>
        <a:solidFill>
          <a:srgbClr val="D4E6F4"/>
        </a:solidFill>
      </c:spPr>
    </c:plotArea>
    <c:legend>
      <c:legendPos val="r"/>
      <c:layout/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534421613972716"/>
          <c:y val="0.0376386376356506"/>
          <c:w val="0.429801294008268"/>
          <c:h val="0.9244782550366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6"/>
            <c:bubble3D val="0"/>
            <c:spPr>
              <a:solidFill>
                <a:srgbClr val="8FA402"/>
              </a:solidFill>
            </c:spPr>
          </c:dPt>
          <c:dPt>
            <c:idx val="7"/>
            <c:bubble3D val="0"/>
            <c:spPr>
              <a:solidFill>
                <a:srgbClr val="179C7D"/>
              </a:solidFill>
            </c:spPr>
          </c:dPt>
          <c:dPt>
            <c:idx val="8"/>
            <c:bubble3D val="0"/>
            <c:spPr>
              <a:solidFill>
                <a:srgbClr val="A8AFAF"/>
              </a:solidFill>
            </c:spPr>
          </c:dPt>
          <c:dLbls>
            <c:numFmt formatCode="0.0%" sourceLinked="0"/>
            <c:txPr>
              <a:bodyPr/>
              <a:lstStyle/>
              <a:p>
                <a:pPr>
                  <a:defRPr sz="1200">
                    <a:latin typeface="Frutiger 55 Roman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</c:dLbls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r"/>
      <c:layout>
        <c:manualLayout>
          <c:xMode val="edge"/>
          <c:yMode val="edge"/>
          <c:x val="0.578457291295119"/>
          <c:y val="0.189357891051938"/>
          <c:w val="0.122952591037643"/>
          <c:h val="0.601317620893276"/>
        </c:manualLayout>
      </c:layout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zero"/>
    <c:showDLblsOverMax val="0"/>
  </c:chart>
  <c:spPr>
    <a:solidFill>
      <a:srgbClr val="D4E6F4"/>
    </a:solidFill>
  </c:spPr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7</c:v>
                </c:pt>
              </c:strCache>
            </c:strRef>
          </c:tx>
          <c:spPr>
            <a:solidFill>
              <a:srgbClr val="8FA402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Sheet1!$H$2:$H$10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8</c:v>
                </c:pt>
              </c:strCache>
            </c:strRef>
          </c:tx>
          <c:spPr>
            <a:solidFill>
              <a:srgbClr val="179C7D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Sheet1!$I$2:$I$10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9</c:v>
                </c:pt>
              </c:strCache>
            </c:strRef>
          </c:tx>
          <c:spPr>
            <a:solidFill>
              <a:srgbClr val="A8AFAF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Sheet1!$J$2:$J$10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7041768"/>
        <c:axId val="2117044760"/>
      </c:barChart>
      <c:catAx>
        <c:axId val="211704176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7044760"/>
        <c:crosses val="autoZero"/>
        <c:auto val="1"/>
        <c:lblAlgn val="ctr"/>
        <c:lblOffset val="100"/>
        <c:noMultiLvlLbl val="0"/>
      </c:catAx>
      <c:valAx>
        <c:axId val="2117044760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7041768"/>
        <c:crosses val="autoZero"/>
        <c:crossBetween val="between"/>
      </c:valAx>
      <c:spPr>
        <a:solidFill>
          <a:srgbClr val="D4E6F4"/>
        </a:solidFill>
      </c:spPr>
    </c:plotArea>
    <c:legend>
      <c:legendPos val="r"/>
      <c:layout/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7</c:v>
                </c:pt>
              </c:strCache>
            </c:strRef>
          </c:tx>
          <c:spPr>
            <a:solidFill>
              <a:srgbClr val="8FA402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Sheet1!$H$2:$H$10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8</c:v>
                </c:pt>
              </c:strCache>
            </c:strRef>
          </c:tx>
          <c:spPr>
            <a:solidFill>
              <a:srgbClr val="179C7D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Sheet1!$I$2:$I$10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9</c:v>
                </c:pt>
              </c:strCache>
            </c:strRef>
          </c:tx>
          <c:spPr>
            <a:solidFill>
              <a:srgbClr val="A8AFAF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Sheet1!$J$2:$J$10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16544360"/>
        <c:axId val="2116180456"/>
      </c:barChart>
      <c:catAx>
        <c:axId val="211654436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180456"/>
        <c:crosses val="autoZero"/>
        <c:auto val="1"/>
        <c:lblAlgn val="ctr"/>
        <c:lblOffset val="100"/>
        <c:noMultiLvlLbl val="0"/>
      </c:catAx>
      <c:valAx>
        <c:axId val="2116180456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544360"/>
        <c:crosses val="autoZero"/>
        <c:crossBetween val="between"/>
      </c:valAx>
      <c:spPr>
        <a:solidFill>
          <a:srgbClr val="D4E6F4"/>
        </a:solidFill>
      </c:spPr>
    </c:plotArea>
    <c:legend>
      <c:legendPos val="r"/>
      <c:layout/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7</c:v>
                </c:pt>
              </c:strCache>
            </c:strRef>
          </c:tx>
          <c:spPr>
            <a:solidFill>
              <a:srgbClr val="8FA402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Sheet1!$H$2:$H$10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8</c:v>
                </c:pt>
              </c:strCache>
            </c:strRef>
          </c:tx>
          <c:spPr>
            <a:solidFill>
              <a:srgbClr val="179C7D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Sheet1!$I$2:$I$10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9</c:v>
                </c:pt>
              </c:strCache>
            </c:strRef>
          </c:tx>
          <c:spPr>
            <a:solidFill>
              <a:srgbClr val="A8AFAF"/>
            </a:solidFill>
          </c:spPr>
          <c:invertIfNegative val="0"/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Sheet1!$J$2:$J$10</c:f>
              <c:numCache>
                <c:formatCode>General</c:formatCode>
                <c:ptCount val="9"/>
                <c:pt idx="0">
                  <c:v>20.0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15219800"/>
        <c:axId val="2115216824"/>
      </c:barChart>
      <c:catAx>
        <c:axId val="211521980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216824"/>
        <c:crosses val="autoZero"/>
        <c:auto val="1"/>
        <c:lblAlgn val="ctr"/>
        <c:lblOffset val="100"/>
        <c:noMultiLvlLbl val="0"/>
      </c:catAx>
      <c:valAx>
        <c:axId val="2115216824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219800"/>
        <c:crosses val="autoZero"/>
        <c:crossBetween val="between"/>
      </c:valAx>
      <c:spPr>
        <a:solidFill>
          <a:srgbClr val="D4E6F4"/>
        </a:solidFill>
      </c:spPr>
    </c:plotArea>
    <c:legend>
      <c:legendPos val="r"/>
      <c:layout/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noFill/>
          </c:spPr>
          <c:invertIfNegative val="0"/>
          <c:dPt>
            <c:idx val="0"/>
            <c:invertIfNegative val="0"/>
            <c:bubble3D val="0"/>
            <c:spPr>
              <a:solidFill>
                <a:srgbClr val="179C7D"/>
              </a:solidFill>
            </c:spPr>
          </c:dPt>
          <c:dPt>
            <c:idx val="8"/>
            <c:invertIfNegative val="0"/>
            <c:bubble3D val="0"/>
            <c:spPr>
              <a:solidFill>
                <a:srgbClr val="179C7D"/>
              </a:solidFill>
            </c:spPr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/>
              <c:showLegendKey val="0"/>
              <c:showVal val="1"/>
              <c:showCatName val="0"/>
              <c:showSerName val="0"/>
              <c:showPercent val="0"/>
              <c:showBubbleSize val="0"/>
            </c:dLbl>
            <c:showLegendKey val="0"/>
            <c:showVal val="0"/>
            <c:showCatName val="0"/>
            <c:showSerName val="0"/>
            <c:showPercent val="0"/>
            <c:showBubbleSize val="0"/>
          </c:dLbls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500.0</c:v>
                </c:pt>
                <c:pt idx="1">
                  <c:v>500.0</c:v>
                </c:pt>
                <c:pt idx="2">
                  <c:v>1500.0</c:v>
                </c:pt>
                <c:pt idx="3">
                  <c:v>1850.0</c:v>
                </c:pt>
                <c:pt idx="4">
                  <c:v>1370.0</c:v>
                </c:pt>
                <c:pt idx="5">
                  <c:v>970.0</c:v>
                </c:pt>
                <c:pt idx="6">
                  <c:v>720.0</c:v>
                </c:pt>
                <c:pt idx="7">
                  <c:v>645.0</c:v>
                </c:pt>
                <c:pt idx="8">
                  <c:v>645.0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rgbClr val="8FA402"/>
              </a:solidFill>
            </c:spPr>
          </c:dPt>
          <c:dPt>
            <c:idx val="2"/>
            <c:invertIfNegative val="0"/>
            <c:bubble3D val="0"/>
            <c:spPr>
              <a:solidFill>
                <a:srgbClr val="8FA402"/>
              </a:solidFill>
            </c:spPr>
          </c:dPt>
          <c:dPt>
            <c:idx val="3"/>
            <c:invertIfNegative val="0"/>
            <c:bubble3D val="0"/>
            <c:spPr>
              <a:solidFill>
                <a:srgbClr val="8FA402"/>
              </a:solidFill>
            </c:spPr>
          </c:dPt>
          <c:dPt>
            <c:idx val="4"/>
            <c:invertIfNegative val="0"/>
            <c:bubble3D val="0"/>
            <c:spPr>
              <a:solidFill>
                <a:srgbClr val="E2001A"/>
              </a:solidFill>
            </c:spPr>
          </c:dPt>
          <c:dPt>
            <c:idx val="5"/>
            <c:invertIfNegative val="0"/>
            <c:bubble3D val="0"/>
            <c:spPr>
              <a:solidFill>
                <a:srgbClr val="E2001A"/>
              </a:solidFill>
            </c:spPr>
          </c:dPt>
          <c:dPt>
            <c:idx val="6"/>
            <c:invertIfNegative val="0"/>
            <c:bubble3D val="0"/>
            <c:spPr>
              <a:solidFill>
                <a:srgbClr val="E2001A"/>
              </a:solidFill>
            </c:spPr>
          </c:dPt>
          <c:dPt>
            <c:idx val="7"/>
            <c:invertIfNegative val="0"/>
            <c:bubble3D val="0"/>
            <c:spPr>
              <a:solidFill>
                <a:srgbClr val="E2001A"/>
              </a:solidFill>
            </c:spPr>
          </c:dPt>
          <c:dLbls>
            <c:numFmt formatCode="#,##0" sourceLinked="0"/>
            <c:txPr>
              <a:bodyPr/>
              <a:lstStyle/>
              <a:p>
                <a:pPr>
                  <a:defRPr sz="1200">
                    <a:latin typeface="Frutiger 55 Roman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1">
                  <c:v>1000.0</c:v>
                </c:pt>
                <c:pt idx="2">
                  <c:v>350.0</c:v>
                </c:pt>
                <c:pt idx="3">
                  <c:v>120.0</c:v>
                </c:pt>
                <c:pt idx="4">
                  <c:v>600.0</c:v>
                </c:pt>
                <c:pt idx="5">
                  <c:v>400.0</c:v>
                </c:pt>
                <c:pt idx="6">
                  <c:v>250.0</c:v>
                </c:pt>
                <c:pt idx="7">
                  <c:v>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2115157016"/>
        <c:axId val="2115142056"/>
      </c:barChart>
      <c:catAx>
        <c:axId val="211515701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142056"/>
        <c:crosses val="autoZero"/>
        <c:auto val="1"/>
        <c:lblAlgn val="ctr"/>
        <c:lblOffset val="100"/>
        <c:noMultiLvlLbl val="0"/>
      </c:catAx>
      <c:valAx>
        <c:axId val="2115142056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157016"/>
        <c:crosses val="autoZero"/>
        <c:crossBetween val="between"/>
      </c:valAx>
      <c:spPr>
        <a:solidFill>
          <a:srgbClr val="D4E6F4"/>
        </a:solidFill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100.0</c:v>
                </c:pt>
                <c:pt idx="1">
                  <c:v>80.0</c:v>
                </c:pt>
                <c:pt idx="2">
                  <c:v>500.0</c:v>
                </c:pt>
                <c:pt idx="3">
                  <c:v>800.0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150.0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200.0</c:v>
                </c:pt>
                <c:pt idx="1">
                  <c:v>80.0</c:v>
                </c:pt>
                <c:pt idx="2">
                  <c:v>50.0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250.0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ln w="38100"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9"/>
                <c:pt idx="0">
                  <c:v>300.0</c:v>
                </c:pt>
                <c:pt idx="1">
                  <c:v>80.0</c:v>
                </c:pt>
                <c:pt idx="2">
                  <c:v>400.0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900.0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Series 7</c:v>
                </c:pt>
              </c:strCache>
            </c:strRef>
          </c:tx>
          <c:spPr>
            <a:ln w="38100">
              <a:solidFill>
                <a:srgbClr val="8FA402"/>
              </a:solidFill>
            </a:ln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Sheet1!$H$2:$H$10</c:f>
              <c:numCache>
                <c:formatCode>General</c:formatCode>
                <c:ptCount val="9"/>
                <c:pt idx="0">
                  <c:v>350.0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500.0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Series 8</c:v>
                </c:pt>
              </c:strCache>
            </c:strRef>
          </c:tx>
          <c:spPr>
            <a:ln w="38100">
              <a:solidFill>
                <a:srgbClr val="179C7D"/>
              </a:solidFill>
            </a:ln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Sheet1!$I$2:$I$10</c:f>
              <c:numCache>
                <c:formatCode>General</c:formatCode>
                <c:ptCount val="9"/>
                <c:pt idx="0">
                  <c:v>400.0</c:v>
                </c:pt>
                <c:pt idx="1">
                  <c:v>80.0</c:v>
                </c:pt>
                <c:pt idx="2">
                  <c:v>500.0</c:v>
                </c:pt>
                <c:pt idx="3">
                  <c:v>200.0</c:v>
                </c:pt>
                <c:pt idx="4">
                  <c:v>200.0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Series 9</c:v>
                </c:pt>
              </c:strCache>
            </c:strRef>
          </c:tx>
          <c:spPr>
            <a:ln w="38100">
              <a:solidFill>
                <a:srgbClr val="A8AFAF"/>
              </a:solidFill>
            </a:ln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Sheet1!$J$2:$J$10</c:f>
              <c:numCache>
                <c:formatCode>General</c:formatCode>
                <c:ptCount val="9"/>
                <c:pt idx="0">
                  <c:v>450.0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300.0</c:v>
                </c:pt>
                <c:pt idx="8">
                  <c:v>200.0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6146712"/>
        <c:axId val="2116156712"/>
      </c:lineChart>
      <c:catAx>
        <c:axId val="211614671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156712"/>
        <c:crosses val="autoZero"/>
        <c:auto val="1"/>
        <c:lblAlgn val="ctr"/>
        <c:lblOffset val="100"/>
        <c:noMultiLvlLbl val="0"/>
      </c:catAx>
      <c:valAx>
        <c:axId val="2116156712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6146712"/>
        <c:crosses val="autoZero"/>
        <c:crossBetween val="between"/>
      </c:valAx>
      <c:spPr>
        <a:solidFill>
          <a:srgbClr val="D4E6F4"/>
        </a:solidFill>
      </c:spPr>
    </c:plotArea>
    <c:legend>
      <c:legendPos val="r"/>
      <c:layout/>
      <c:overlay val="0"/>
      <c:txPr>
        <a:bodyPr/>
        <a:lstStyle/>
        <a:p>
          <a:pPr>
            <a:defRPr sz="1200">
              <a:latin typeface="Frutiger 55 Roman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EB6A0A"/>
            </a:solidFill>
            <a:ln w="38100"/>
          </c:spPr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5131368"/>
        <c:axId val="2115134456"/>
      </c:areaChart>
      <c:catAx>
        <c:axId val="211513136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134456"/>
        <c:crosses val="autoZero"/>
        <c:auto val="1"/>
        <c:lblAlgn val="ctr"/>
        <c:lblOffset val="100"/>
        <c:noMultiLvlLbl val="0"/>
      </c:catAx>
      <c:valAx>
        <c:axId val="2115134456"/>
        <c:scaling>
          <c:orientation val="minMax"/>
        </c:scaling>
        <c:delete val="0"/>
        <c:axPos val="l"/>
        <c:majorGridlines>
          <c:spPr>
            <a:ln>
              <a:solidFill>
                <a:schemeClr val="tx1"/>
              </a:solidFill>
              <a:prstDash val="dash"/>
            </a:ln>
          </c:spPr>
        </c:majorGridlines>
        <c:numFmt formatCode="#,##0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Frutiger 55 Roman" pitchFamily="34" charset="0"/>
              </a:defRPr>
            </a:pPr>
            <a:endParaRPr lang="en-US"/>
          </a:p>
        </c:txPr>
        <c:crossAx val="2115131368"/>
        <c:crosses val="autoZero"/>
        <c:crossBetween val="midCat"/>
      </c:valAx>
      <c:spPr>
        <a:solidFill>
          <a:srgbClr val="D4E6F4"/>
        </a:solidFill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30"/>
      <c:rotY val="0"/>
      <c:rAngAx val="0"/>
      <c:perspective val="30"/>
    </c:view3D>
    <c:floor>
      <c:thickness val="0"/>
    </c:floor>
    <c:sideWall>
      <c:thickness val="0"/>
      <c:spPr>
        <a:solidFill>
          <a:srgbClr val="D4E6F4"/>
        </a:solidFill>
      </c:spPr>
    </c:sideWall>
    <c:backWall>
      <c:thickness val="0"/>
      <c:spPr>
        <a:solidFill>
          <a:srgbClr val="D4E6F4"/>
        </a:solidFill>
      </c:spPr>
    </c:backWall>
    <c:plotArea>
      <c:layout>
        <c:manualLayout>
          <c:layoutTarget val="inner"/>
          <c:xMode val="edge"/>
          <c:yMode val="edge"/>
          <c:x val="0.203040525339738"/>
          <c:y val="0.237503066903574"/>
          <c:w val="0.593918949320524"/>
          <c:h val="0.567719855618739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/>
          </c:spPr>
          <c:dPt>
            <c:idx val="6"/>
            <c:bubble3D val="0"/>
            <c:spPr>
              <a:solidFill>
                <a:srgbClr val="8FA402"/>
              </a:solidFill>
              <a:ln w="38100"/>
            </c:spPr>
          </c:dPt>
          <c:dPt>
            <c:idx val="7"/>
            <c:bubble3D val="0"/>
            <c:spPr>
              <a:solidFill>
                <a:srgbClr val="179C7D"/>
              </a:solidFill>
              <a:ln w="38100"/>
            </c:spPr>
          </c:dPt>
          <c:dPt>
            <c:idx val="8"/>
            <c:bubble3D val="0"/>
            <c:spPr>
              <a:solidFill>
                <a:srgbClr val="A8AFAF"/>
              </a:solidFill>
              <a:ln w="38100"/>
            </c:spPr>
          </c:dPt>
          <c:dLbls>
            <c:dLbl>
              <c:idx val="0"/>
              <c:layout>
                <c:manualLayout>
                  <c:x val="-0.0115346122275256"/>
                  <c:y val="-0.0381311687555846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1"/>
              <c:layout>
                <c:manualLayout>
                  <c:x val="0.0897485179217462"/>
                  <c:y val="-0.029968583495665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2"/>
              <c:layout>
                <c:manualLayout>
                  <c:x val="0.0286666463989299"/>
                  <c:y val="-0.0506197142273514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3"/>
              <c:layout>
                <c:manualLayout>
                  <c:x val="0.056988416988417"/>
                  <c:y val="-0.062021406131068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4"/>
              <c:layout>
                <c:manualLayout>
                  <c:x val="0.0425251573283069"/>
                  <c:y val="0.0426760060299604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5"/>
              <c:layout>
                <c:manualLayout>
                  <c:x val="-0.176062505700301"/>
                  <c:y val="0.0338061214824756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6"/>
              <c:layout>
                <c:manualLayout>
                  <c:x val="-0.033447359620588"/>
                  <c:y val="-0.0590205764979898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7"/>
              <c:layout>
                <c:manualLayout>
                  <c:x val="-0.0705554373270909"/>
                  <c:y val="-0.013014854654447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8"/>
              <c:layout>
                <c:manualLayout>
                  <c:x val="0.00344188733165111"/>
                  <c:y val="-0.050555808515664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numFmt formatCode="0.0%" sourceLinked="0"/>
            <c:txPr>
              <a:bodyPr/>
              <a:lstStyle/>
              <a:p>
                <a:pPr>
                  <a:defRPr sz="1200">
                    <a:latin typeface="Frutiger 55 Roman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</c:dLbls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plotVisOnly val="1"/>
    <c:dispBlanksAs val="zero"/>
    <c:showDLblsOverMax val="0"/>
  </c:chart>
  <c:spPr>
    <a:solidFill>
      <a:srgbClr val="D4E6F4"/>
    </a:solidFill>
  </c:spPr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30"/>
      <c:rotY val="0"/>
      <c:rAngAx val="0"/>
      <c:perspective val="30"/>
    </c:view3D>
    <c:floor>
      <c:thickness val="0"/>
    </c:floor>
    <c:sideWall>
      <c:thickness val="0"/>
      <c:spPr>
        <a:solidFill>
          <a:srgbClr val="D4E6F4"/>
        </a:solidFill>
      </c:spPr>
    </c:sideWall>
    <c:backWall>
      <c:thickness val="0"/>
      <c:spPr>
        <a:solidFill>
          <a:srgbClr val="D4E6F4"/>
        </a:solidFill>
      </c:spPr>
    </c:backWall>
    <c:plotArea>
      <c:layout>
        <c:manualLayout>
          <c:layoutTarget val="inner"/>
          <c:xMode val="edge"/>
          <c:yMode val="edge"/>
          <c:x val="0.203040525339738"/>
          <c:y val="0.237503066903574"/>
          <c:w val="0.593918949320524"/>
          <c:h val="0.567719855618739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/>
          </c:spPr>
          <c:explosion val="25"/>
          <c:dPt>
            <c:idx val="6"/>
            <c:bubble3D val="0"/>
            <c:spPr>
              <a:solidFill>
                <a:srgbClr val="8FA402"/>
              </a:solidFill>
              <a:ln w="38100"/>
            </c:spPr>
          </c:dPt>
          <c:dPt>
            <c:idx val="7"/>
            <c:bubble3D val="0"/>
            <c:spPr>
              <a:solidFill>
                <a:srgbClr val="179C7D"/>
              </a:solidFill>
              <a:ln w="38100"/>
            </c:spPr>
          </c:dPt>
          <c:dPt>
            <c:idx val="8"/>
            <c:bubble3D val="0"/>
            <c:spPr>
              <a:solidFill>
                <a:srgbClr val="A8AFAF"/>
              </a:solidFill>
              <a:ln w="38100"/>
            </c:spPr>
          </c:dPt>
          <c:dLbls>
            <c:dLbl>
              <c:idx val="0"/>
              <c:layout>
                <c:manualLayout>
                  <c:x val="-0.0115346122275256"/>
                  <c:y val="-0.0381311687555846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1"/>
              <c:layout>
                <c:manualLayout>
                  <c:x val="0.0897485179217462"/>
                  <c:y val="-0.029968583495665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2"/>
              <c:layout>
                <c:manualLayout>
                  <c:x val="0.0286666463989299"/>
                  <c:y val="-0.0506197142273514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3"/>
              <c:layout>
                <c:manualLayout>
                  <c:x val="0.056988416988417"/>
                  <c:y val="-0.062021406131068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4"/>
              <c:layout>
                <c:manualLayout>
                  <c:x val="0.0425251573283069"/>
                  <c:y val="0.0426760060299604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5"/>
              <c:layout>
                <c:manualLayout>
                  <c:x val="-0.176062505700301"/>
                  <c:y val="0.0338061214824756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6"/>
              <c:layout>
                <c:manualLayout>
                  <c:x val="-0.033447359620588"/>
                  <c:y val="-0.0590205764979898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7"/>
              <c:layout>
                <c:manualLayout>
                  <c:x val="-0.0705554373270909"/>
                  <c:y val="-0.013014854654447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dLbl>
              <c:idx val="8"/>
              <c:layout>
                <c:manualLayout>
                  <c:x val="0.00344188733165111"/>
                  <c:y val="-0.0505558085156643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</c:dLbl>
            <c:numFmt formatCode="0.0%" sourceLinked="0"/>
            <c:txPr>
              <a:bodyPr/>
              <a:lstStyle/>
              <a:p>
                <a:pPr>
                  <a:defRPr sz="1200">
                    <a:latin typeface="Frutiger 55 Roman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</c:dLbls>
          <c:cat>
            <c:strRef>
              <c:f>Sheet1!$A$2:$A$10</c:f>
              <c:strCache>
                <c:ptCount val="9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  <c:pt idx="6">
                  <c:v>Category 7</c:v>
                </c:pt>
                <c:pt idx="7">
                  <c:v>Category 8</c:v>
                </c:pt>
                <c:pt idx="8">
                  <c:v>Category 9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50.0</c:v>
                </c:pt>
                <c:pt idx="1">
                  <c:v>80.0</c:v>
                </c:pt>
                <c:pt idx="2">
                  <c:v>500.0</c:v>
                </c:pt>
                <c:pt idx="3">
                  <c:v>80.0</c:v>
                </c:pt>
                <c:pt idx="4">
                  <c:v>100.0</c:v>
                </c:pt>
                <c:pt idx="5">
                  <c:v>120.0</c:v>
                </c:pt>
                <c:pt idx="6">
                  <c:v>600.0</c:v>
                </c:pt>
                <c:pt idx="7">
                  <c:v>70.0</c:v>
                </c:pt>
                <c:pt idx="8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plotVisOnly val="1"/>
    <c:dispBlanksAs val="zero"/>
    <c:showDLblsOverMax val="0"/>
  </c:chart>
  <c:spPr>
    <a:solidFill>
      <a:srgbClr val="D4E6F4"/>
    </a:solidFill>
  </c:spPr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C0153-7711-5F49-935D-FEDBB7739548}" type="datetimeFigureOut">
              <a:rPr lang="en-US" smtClean="0"/>
              <a:t>7/23/13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9DFE22-75DD-7744-BDFB-FA10D3006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756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4.png>
</file>

<file path=ppt/media/image15.png>
</file>

<file path=ppt/media/image2.gif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A82867-5B6B-0B4C-85EC-40AAA4D5E7DC}" type="datetimeFigureOut">
              <a:rPr lang="en-US" smtClean="0"/>
              <a:t>7/23/13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D71EB3-0A49-BA41-AC31-76EE9CE93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90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Olá</a:t>
            </a:r>
            <a:r>
              <a:rPr lang="en-US" dirty="0" smtClean="0"/>
              <a:t>,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sou</a:t>
            </a:r>
            <a:r>
              <a:rPr lang="en-US" dirty="0" smtClean="0"/>
              <a:t> o Pedro Chambino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a </a:t>
            </a:r>
            <a:r>
              <a:rPr lang="en-US" dirty="0" err="1" smtClean="0"/>
              <a:t>minha</a:t>
            </a:r>
            <a:r>
              <a:rPr lang="en-US" dirty="0" smtClean="0"/>
              <a:t> </a:t>
            </a:r>
            <a:r>
              <a:rPr lang="en-US" dirty="0" err="1" smtClean="0"/>
              <a:t>dissertação</a:t>
            </a:r>
            <a:r>
              <a:rPr lang="en-US" dirty="0" smtClean="0"/>
              <a:t> tem o </a:t>
            </a:r>
            <a:r>
              <a:rPr lang="en-US" dirty="0" err="1" smtClean="0"/>
              <a:t>título</a:t>
            </a:r>
            <a:r>
              <a:rPr lang="en-US" dirty="0" smtClean="0"/>
              <a:t> &lt;...&gt;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orientada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Prof. </a:t>
            </a:r>
            <a:r>
              <a:rPr lang="en-US" dirty="0" err="1" smtClean="0"/>
              <a:t>Luís</a:t>
            </a:r>
            <a:r>
              <a:rPr lang="en-US" dirty="0" smtClean="0"/>
              <a:t> Teixeira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Luís</a:t>
            </a:r>
            <a:r>
              <a:rPr lang="en-US" dirty="0" smtClean="0"/>
              <a:t> Rosado da </a:t>
            </a:r>
            <a:r>
              <a:rPr lang="en-US" dirty="0" err="1" smtClean="0"/>
              <a:t>Fraunhofer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518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O </a:t>
            </a:r>
            <a:r>
              <a:rPr lang="en-US" dirty="0" err="1" smtClean="0"/>
              <a:t>método</a:t>
            </a:r>
            <a:r>
              <a:rPr lang="en-US" dirty="0" smtClean="0"/>
              <a:t> EVM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capaz</a:t>
            </a:r>
            <a:r>
              <a:rPr lang="en-US" dirty="0" smtClean="0"/>
              <a:t> de </a:t>
            </a:r>
            <a:r>
              <a:rPr lang="en-US" dirty="0" err="1" smtClean="0"/>
              <a:t>revelar</a:t>
            </a:r>
            <a:r>
              <a:rPr lang="en-US" dirty="0" smtClean="0"/>
              <a:t> </a:t>
            </a:r>
            <a:r>
              <a:rPr lang="en-US" dirty="0" err="1" smtClean="0"/>
              <a:t>pequenas</a:t>
            </a:r>
            <a:r>
              <a:rPr lang="en-US" dirty="0" smtClean="0"/>
              <a:t> </a:t>
            </a:r>
            <a:r>
              <a:rPr lang="en-US" dirty="0" err="1" smtClean="0"/>
              <a:t>variações</a:t>
            </a:r>
            <a:r>
              <a:rPr lang="en-US" dirty="0" smtClean="0"/>
              <a:t> de </a:t>
            </a:r>
            <a:r>
              <a:rPr lang="en-US" dirty="0" err="1" smtClean="0"/>
              <a:t>movimento</a:t>
            </a:r>
            <a:r>
              <a:rPr lang="en-US" dirty="0" smtClean="0"/>
              <a:t> e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visíveis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</a:t>
            </a:r>
            <a:r>
              <a:rPr lang="en-US" dirty="0" err="1" smtClean="0"/>
              <a:t>olho</a:t>
            </a:r>
            <a:r>
              <a:rPr lang="en-US" dirty="0" smtClean="0"/>
              <a:t> nu.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começa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construir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pirâmide</a:t>
            </a:r>
            <a:r>
              <a:rPr lang="en-US" dirty="0" smtClean="0"/>
              <a:t> </a:t>
            </a:r>
            <a:r>
              <a:rPr lang="en-US" dirty="0" err="1" smtClean="0"/>
              <a:t>Laplaciana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  - (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aplicar</a:t>
            </a:r>
            <a:r>
              <a:rPr lang="en-US" dirty="0" smtClean="0"/>
              <a:t> outro </a:t>
            </a:r>
            <a:r>
              <a:rPr lang="en-US" dirty="0" err="1" smtClean="0"/>
              <a:t>tipo</a:t>
            </a:r>
            <a:r>
              <a:rPr lang="en-US" dirty="0" smtClean="0"/>
              <a:t> de </a:t>
            </a:r>
            <a:r>
              <a:rPr lang="en-US" dirty="0" err="1" smtClean="0"/>
              <a:t>decomposição</a:t>
            </a:r>
            <a:r>
              <a:rPr lang="en-US" dirty="0" smtClean="0"/>
              <a:t> </a:t>
            </a:r>
            <a:r>
              <a:rPr lang="en-US" dirty="0" err="1" smtClean="0"/>
              <a:t>espacial</a:t>
            </a:r>
            <a:r>
              <a:rPr lang="en-US" dirty="0" smtClean="0"/>
              <a:t>)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  - no </a:t>
            </a:r>
            <a:r>
              <a:rPr lang="en-US" dirty="0" err="1" smtClean="0"/>
              <a:t>caso</a:t>
            </a:r>
            <a:r>
              <a:rPr lang="en-US" dirty="0" smtClean="0"/>
              <a:t> </a:t>
            </a:r>
            <a:r>
              <a:rPr lang="en-US" dirty="0" err="1" smtClean="0"/>
              <a:t>deste</a:t>
            </a:r>
            <a:r>
              <a:rPr lang="en-US" dirty="0" smtClean="0"/>
              <a:t> </a:t>
            </a:r>
            <a:r>
              <a:rPr lang="en-US" dirty="0" err="1" smtClean="0"/>
              <a:t>trabalho</a:t>
            </a:r>
            <a:r>
              <a:rPr lang="en-US" dirty="0" smtClean="0"/>
              <a:t>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calculada</a:t>
            </a:r>
            <a:r>
              <a:rPr lang="en-US" dirty="0" smtClean="0"/>
              <a:t> um </a:t>
            </a:r>
            <a:r>
              <a:rPr lang="en-US" dirty="0" err="1" smtClean="0"/>
              <a:t>nível</a:t>
            </a:r>
            <a:r>
              <a:rPr lang="en-US" dirty="0" smtClean="0"/>
              <a:t> da </a:t>
            </a:r>
            <a:r>
              <a:rPr lang="en-US" dirty="0" err="1" smtClean="0"/>
              <a:t>pirâmide</a:t>
            </a:r>
            <a:r>
              <a:rPr lang="en-US" dirty="0" smtClean="0"/>
              <a:t> </a:t>
            </a:r>
            <a:r>
              <a:rPr lang="en-US" dirty="0" err="1" smtClean="0"/>
              <a:t>Gaussiana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dirty="0" err="1" smtClean="0"/>
              <a:t>pois</a:t>
            </a:r>
            <a:r>
              <a:rPr lang="en-US" dirty="0" smtClean="0"/>
              <a:t> </a:t>
            </a:r>
            <a:r>
              <a:rPr lang="en-US" dirty="0" err="1" smtClean="0"/>
              <a:t>permite</a:t>
            </a:r>
            <a:r>
              <a:rPr lang="en-US" dirty="0" smtClean="0"/>
              <a:t> 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r>
              <a:rPr lang="en-US" dirty="0" smtClean="0"/>
              <a:t> </a:t>
            </a:r>
            <a:r>
              <a:rPr lang="en-US" dirty="0" err="1" smtClean="0"/>
              <a:t>sobresair</a:t>
            </a:r>
            <a:r>
              <a:rPr lang="en-US" dirty="0" smtClean="0"/>
              <a:t> </a:t>
            </a:r>
            <a:r>
              <a:rPr lang="en-US" dirty="0" err="1" smtClean="0"/>
              <a:t>melhor</a:t>
            </a:r>
            <a:r>
              <a:rPr lang="en-US" dirty="0" smtClean="0"/>
              <a:t> do </a:t>
            </a:r>
            <a:r>
              <a:rPr lang="en-US" baseline="0" dirty="0" err="1" smtClean="0"/>
              <a:t>ruído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aplica</a:t>
            </a:r>
            <a:r>
              <a:rPr lang="en-US" dirty="0" smtClean="0"/>
              <a:t>-se um </a:t>
            </a:r>
            <a:r>
              <a:rPr lang="en-US" dirty="0" err="1" smtClean="0"/>
              <a:t>filtro</a:t>
            </a:r>
            <a:r>
              <a:rPr lang="en-US" dirty="0" smtClean="0"/>
              <a:t> temporal a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r>
              <a:rPr lang="en-US" dirty="0" smtClean="0"/>
              <a:t> (pixel-wise) (</a:t>
            </a:r>
            <a:r>
              <a:rPr lang="en-US" dirty="0" err="1" smtClean="0"/>
              <a:t>filtros</a:t>
            </a:r>
            <a:r>
              <a:rPr lang="en-US" baseline="0" dirty="0" smtClean="0"/>
              <a:t> IIR de </a:t>
            </a:r>
            <a:r>
              <a:rPr lang="en-US" baseline="0" dirty="0" err="1" smtClean="0"/>
              <a:t>ordem-baixa</a:t>
            </a:r>
            <a:r>
              <a:rPr lang="en-US" baseline="0" dirty="0" smtClean="0"/>
              <a:t>)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amplifica</a:t>
            </a:r>
            <a:r>
              <a:rPr lang="en-US" dirty="0" smtClean="0"/>
              <a:t>-se o </a:t>
            </a:r>
            <a:r>
              <a:rPr lang="en-US" dirty="0" err="1" smtClean="0"/>
              <a:t>resultado</a:t>
            </a:r>
            <a:r>
              <a:rPr lang="en-US" dirty="0" smtClean="0"/>
              <a:t> </a:t>
            </a:r>
            <a:r>
              <a:rPr lang="en-US" dirty="0" err="1" smtClean="0"/>
              <a:t>multiplicando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um valor alpha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adiciona</a:t>
            </a:r>
            <a:r>
              <a:rPr lang="en-US" dirty="0" smtClean="0"/>
              <a:t>-se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imagem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reconstrói</a:t>
            </a:r>
            <a:r>
              <a:rPr lang="en-US" dirty="0" smtClean="0"/>
              <a:t>-se a frame </a:t>
            </a:r>
            <a:r>
              <a:rPr lang="en-US" dirty="0" err="1" smtClean="0"/>
              <a:t>magnificada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07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Estas</a:t>
            </a:r>
            <a:r>
              <a:rPr lang="en-US" dirty="0" smtClean="0"/>
              <a:t>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duas</a:t>
            </a:r>
            <a:r>
              <a:rPr lang="en-US" dirty="0" smtClean="0"/>
              <a:t> das </a:t>
            </a:r>
            <a:r>
              <a:rPr lang="en-US" dirty="0" err="1" smtClean="0"/>
              <a:t>minhas</a:t>
            </a:r>
            <a:r>
              <a:rPr lang="en-US" dirty="0" smtClean="0"/>
              <a:t> </a:t>
            </a:r>
            <a:r>
              <a:rPr lang="en-US" dirty="0" err="1" smtClean="0"/>
              <a:t>implementações</a:t>
            </a:r>
            <a:r>
              <a:rPr lang="en-US" dirty="0" smtClean="0"/>
              <a:t> </a:t>
            </a:r>
            <a:r>
              <a:rPr lang="en-US" dirty="0" err="1" smtClean="0"/>
              <a:t>iniciais</a:t>
            </a:r>
            <a:r>
              <a:rPr lang="en-US" dirty="0" smtClean="0"/>
              <a:t> do </a:t>
            </a:r>
            <a:r>
              <a:rPr lang="en-US" dirty="0" err="1" smtClean="0"/>
              <a:t>método</a:t>
            </a:r>
            <a:r>
              <a:rPr lang="en-US" dirty="0" smtClean="0"/>
              <a:t> EVM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a </a:t>
            </a:r>
            <a:r>
              <a:rPr lang="en-US" dirty="0" err="1" smtClean="0"/>
              <a:t>primeira</a:t>
            </a:r>
            <a:r>
              <a:rPr lang="en-US" dirty="0" smtClean="0"/>
              <a:t>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implementada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Java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facilitar</a:t>
            </a:r>
            <a:r>
              <a:rPr lang="en-US" dirty="0" smtClean="0"/>
              <a:t> a </a:t>
            </a:r>
            <a:r>
              <a:rPr lang="en-US" dirty="0" err="1" smtClean="0"/>
              <a:t>integração</a:t>
            </a:r>
            <a:r>
              <a:rPr lang="en-US" dirty="0" smtClean="0"/>
              <a:t> com o Android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mas </a:t>
            </a:r>
            <a:r>
              <a:rPr lang="en-US" dirty="0" err="1" smtClean="0"/>
              <a:t>devido</a:t>
            </a:r>
            <a:r>
              <a:rPr lang="en-US" dirty="0" smtClean="0"/>
              <a:t> a </a:t>
            </a:r>
            <a:r>
              <a:rPr lang="en-US" dirty="0" err="1" smtClean="0"/>
              <a:t>problemas</a:t>
            </a:r>
            <a:r>
              <a:rPr lang="en-US" dirty="0" smtClean="0"/>
              <a:t> de performance a </a:t>
            </a:r>
            <a:r>
              <a:rPr lang="en-US" dirty="0" err="1" smtClean="0"/>
              <a:t>implementação</a:t>
            </a:r>
            <a:r>
              <a:rPr lang="en-US" dirty="0" smtClean="0"/>
              <a:t> final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escrita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C++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a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verde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aparece</a:t>
            </a:r>
            <a:r>
              <a:rPr lang="en-US" dirty="0" smtClean="0"/>
              <a:t> no </a:t>
            </a:r>
            <a:r>
              <a:rPr lang="en-US" dirty="0" err="1" smtClean="0"/>
              <a:t>primeiro</a:t>
            </a:r>
            <a:r>
              <a:rPr lang="en-US" dirty="0" smtClean="0"/>
              <a:t> </a:t>
            </a:r>
            <a:r>
              <a:rPr lang="en-US" dirty="0" err="1" smtClean="0"/>
              <a:t>vídeo</a:t>
            </a:r>
            <a:r>
              <a:rPr lang="en-US" dirty="0" smtClean="0"/>
              <a:t> </a:t>
            </a:r>
            <a:r>
              <a:rPr lang="en-US" dirty="0" err="1" smtClean="0"/>
              <a:t>parece</a:t>
            </a:r>
            <a:r>
              <a:rPr lang="en-US" dirty="0" smtClean="0"/>
              <a:t> </a:t>
            </a:r>
            <a:r>
              <a:rPr lang="en-US" dirty="0" err="1" smtClean="0"/>
              <a:t>estranha</a:t>
            </a:r>
            <a:r>
              <a:rPr lang="en-US" dirty="0" smtClean="0"/>
              <a:t>, mas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demonstrado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a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verde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melhor</a:t>
            </a:r>
            <a:r>
              <a:rPr lang="en-US" dirty="0" smtClean="0"/>
              <a:t> define 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está</a:t>
            </a:r>
            <a:r>
              <a:rPr lang="en-US" dirty="0" smtClean="0"/>
              <a:t> </a:t>
            </a:r>
            <a:r>
              <a:rPr lang="en-US" dirty="0" err="1" smtClean="0"/>
              <a:t>relacionado</a:t>
            </a:r>
            <a:r>
              <a:rPr lang="en-US" dirty="0" smtClean="0"/>
              <a:t> com a </a:t>
            </a:r>
            <a:r>
              <a:rPr lang="en-US" dirty="0" err="1" smtClean="0"/>
              <a:t>variação</a:t>
            </a:r>
            <a:r>
              <a:rPr lang="en-US" dirty="0" smtClean="0"/>
              <a:t> da </a:t>
            </a:r>
            <a:r>
              <a:rPr lang="en-US" dirty="0" err="1" smtClean="0"/>
              <a:t>absorção</a:t>
            </a:r>
            <a:r>
              <a:rPr lang="en-US" dirty="0" smtClean="0"/>
              <a:t> da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verde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parte da </a:t>
            </a:r>
            <a:r>
              <a:rPr lang="en-US" dirty="0" err="1" smtClean="0"/>
              <a:t>hemoglobina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03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Este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algoritmo</a:t>
            </a:r>
            <a:r>
              <a:rPr lang="en-US" dirty="0" smtClean="0"/>
              <a:t> </a:t>
            </a:r>
            <a:r>
              <a:rPr lang="en-US" dirty="0" err="1" smtClean="0"/>
              <a:t>geral</a:t>
            </a:r>
            <a:r>
              <a:rPr lang="en-US" dirty="0" smtClean="0"/>
              <a:t> </a:t>
            </a:r>
            <a:r>
              <a:rPr lang="en-US" dirty="0" err="1" smtClean="0"/>
              <a:t>usado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aplicação</a:t>
            </a:r>
            <a:r>
              <a:rPr lang="en-US" dirty="0" smtClean="0"/>
              <a:t> </a:t>
            </a:r>
            <a:r>
              <a:rPr lang="en-US" dirty="0" err="1" smtClean="0"/>
              <a:t>implementada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dirty="0" err="1" smtClean="0"/>
              <a:t>começa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baseline="0" dirty="0" err="1" smtClean="0"/>
              <a:t>receber</a:t>
            </a:r>
            <a:r>
              <a:rPr lang="en-US" baseline="0" dirty="0" smtClean="0"/>
              <a:t> a frame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</a:t>
            </a:r>
            <a:r>
              <a:rPr lang="en-US" dirty="0" smtClean="0"/>
              <a:t>- </a:t>
            </a:r>
            <a:r>
              <a:rPr lang="en-US" dirty="0" err="1" smtClean="0"/>
              <a:t>depois</a:t>
            </a:r>
            <a:r>
              <a:rPr lang="en-US" dirty="0" smtClean="0"/>
              <a:t> </a:t>
            </a:r>
            <a:r>
              <a:rPr lang="en-US" dirty="0" err="1" smtClean="0"/>
              <a:t>detecta</a:t>
            </a:r>
            <a:r>
              <a:rPr lang="en-US" dirty="0" smtClean="0"/>
              <a:t> as faces </a:t>
            </a:r>
            <a:r>
              <a:rPr lang="en-US" dirty="0" err="1" smtClean="0"/>
              <a:t>nessa</a:t>
            </a:r>
            <a:r>
              <a:rPr lang="en-US" dirty="0" smtClean="0"/>
              <a:t> frame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cada</a:t>
            </a:r>
            <a:r>
              <a:rPr lang="en-US" dirty="0" smtClean="0"/>
              <a:t> face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magnificada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EVM </a:t>
            </a:r>
            <a:r>
              <a:rPr lang="en-US" dirty="0" err="1" smtClean="0"/>
              <a:t>implementado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a frame final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produzida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extraído</a:t>
            </a:r>
            <a:r>
              <a:rPr lang="en-US" dirty="0" smtClean="0"/>
              <a:t> de </a:t>
            </a:r>
            <a:r>
              <a:rPr lang="en-US" dirty="0" err="1" smtClean="0"/>
              <a:t>cada</a:t>
            </a:r>
            <a:r>
              <a:rPr lang="en-US" dirty="0" smtClean="0"/>
              <a:t> face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verificado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se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ruído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depois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detrended</a:t>
            </a:r>
            <a:r>
              <a:rPr lang="en-US" dirty="0" smtClean="0"/>
              <a:t>,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um </a:t>
            </a:r>
            <a:r>
              <a:rPr lang="en-US" dirty="0" err="1" smtClean="0"/>
              <a:t>método</a:t>
            </a:r>
            <a:r>
              <a:rPr lang="en-US" dirty="0" smtClean="0"/>
              <a:t> </a:t>
            </a:r>
            <a:r>
              <a:rPr lang="en-US" dirty="0" err="1" smtClean="0"/>
              <a:t>capaz</a:t>
            </a:r>
            <a:r>
              <a:rPr lang="en-US" dirty="0" smtClean="0"/>
              <a:t> de remover </a:t>
            </a:r>
            <a:r>
              <a:rPr lang="en-US" dirty="0" err="1" smtClean="0"/>
              <a:t>tendências</a:t>
            </a:r>
            <a:r>
              <a:rPr lang="en-US" dirty="0" smtClean="0"/>
              <a:t> de um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</a:t>
            </a:r>
            <a:r>
              <a:rPr lang="en-US" dirty="0" err="1" smtClean="0"/>
              <a:t>distorcer</a:t>
            </a:r>
            <a:r>
              <a:rPr lang="en-US" dirty="0" smtClean="0"/>
              <a:t> a </a:t>
            </a:r>
            <a:r>
              <a:rPr lang="en-US" dirty="0" err="1" smtClean="0"/>
              <a:t>sua</a:t>
            </a:r>
            <a:r>
              <a:rPr lang="en-US" dirty="0" smtClean="0"/>
              <a:t> magnitude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normalizado</a:t>
            </a:r>
            <a:r>
              <a:rPr lang="en-US" dirty="0" smtClean="0"/>
              <a:t> (</a:t>
            </a:r>
            <a:r>
              <a:rPr lang="en-US" dirty="0" err="1" smtClean="0"/>
              <a:t>subtraindo</a:t>
            </a:r>
            <a:r>
              <a:rPr lang="en-US" dirty="0" smtClean="0"/>
              <a:t> a </a:t>
            </a:r>
            <a:r>
              <a:rPr lang="en-US" dirty="0" err="1" smtClean="0"/>
              <a:t>média</a:t>
            </a:r>
            <a:r>
              <a:rPr lang="en-US" dirty="0" smtClean="0"/>
              <a:t> e </a:t>
            </a:r>
            <a:r>
              <a:rPr lang="en-US" dirty="0" err="1" smtClean="0"/>
              <a:t>dividindo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desvio</a:t>
            </a:r>
            <a:r>
              <a:rPr lang="en-US" dirty="0" smtClean="0"/>
              <a:t> </a:t>
            </a:r>
            <a:r>
              <a:rPr lang="en-US" dirty="0" err="1" smtClean="0"/>
              <a:t>padrão</a:t>
            </a:r>
            <a:r>
              <a:rPr lang="en-US" dirty="0" smtClean="0"/>
              <a:t>)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depois</a:t>
            </a:r>
            <a:r>
              <a:rPr lang="en-US" dirty="0" smtClean="0"/>
              <a:t> a forma e timing do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verificado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ver</a:t>
            </a:r>
            <a:r>
              <a:rPr lang="en-US" dirty="0" smtClean="0"/>
              <a:t> se </a:t>
            </a:r>
            <a:r>
              <a:rPr lang="en-US" dirty="0" err="1" smtClean="0"/>
              <a:t>parece</a:t>
            </a:r>
            <a:r>
              <a:rPr lang="en-US" dirty="0" smtClean="0"/>
              <a:t> um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finalmente</a:t>
            </a:r>
            <a:r>
              <a:rPr lang="en-US" dirty="0" smtClean="0"/>
              <a:t>, 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calculado</a:t>
            </a:r>
            <a:r>
              <a:rPr lang="en-US" dirty="0" smtClean="0"/>
              <a:t> </a:t>
            </a:r>
            <a:r>
              <a:rPr lang="en-US" dirty="0" err="1" smtClean="0"/>
              <a:t>usando</a:t>
            </a:r>
            <a:r>
              <a:rPr lang="en-US" dirty="0" smtClean="0"/>
              <a:t> a </a:t>
            </a:r>
            <a:r>
              <a:rPr lang="en-US" dirty="0" err="1" smtClean="0"/>
              <a:t>transformada</a:t>
            </a:r>
            <a:r>
              <a:rPr lang="en-US" dirty="0" smtClean="0"/>
              <a:t> de Fourier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43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Este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resultado</a:t>
            </a:r>
            <a:r>
              <a:rPr lang="en-US" dirty="0" smtClean="0"/>
              <a:t> </a:t>
            </a:r>
            <a:r>
              <a:rPr lang="en-US" dirty="0" err="1" smtClean="0"/>
              <a:t>deste</a:t>
            </a:r>
            <a:r>
              <a:rPr lang="en-US" dirty="0" smtClean="0"/>
              <a:t> </a:t>
            </a:r>
            <a:r>
              <a:rPr lang="en-US" dirty="0" err="1" smtClean="0"/>
              <a:t>algoritmo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extraído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linha</a:t>
            </a:r>
            <a:r>
              <a:rPr lang="en-US" dirty="0" smtClean="0"/>
              <a:t> </a:t>
            </a:r>
            <a:r>
              <a:rPr lang="en-US" dirty="0" err="1" smtClean="0"/>
              <a:t>verde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magnificado</a:t>
            </a:r>
            <a:r>
              <a:rPr lang="en-US" dirty="0" smtClean="0"/>
              <a:t> e </a:t>
            </a:r>
            <a:r>
              <a:rPr lang="en-US" dirty="0" err="1" smtClean="0"/>
              <a:t>tratado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linha</a:t>
            </a:r>
            <a:r>
              <a:rPr lang="en-US" dirty="0" smtClean="0"/>
              <a:t> </a:t>
            </a:r>
            <a:r>
              <a:rPr lang="en-US" dirty="0" err="1" smtClean="0"/>
              <a:t>vermelha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picos</a:t>
            </a:r>
            <a:r>
              <a:rPr lang="en-US" dirty="0" smtClean="0"/>
              <a:t> do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estão</a:t>
            </a:r>
            <a:r>
              <a:rPr lang="en-US" dirty="0" smtClean="0"/>
              <a:t> </a:t>
            </a:r>
            <a:r>
              <a:rPr lang="en-US" dirty="0" err="1" smtClean="0"/>
              <a:t>marcados</a:t>
            </a:r>
            <a:r>
              <a:rPr lang="en-US" dirty="0" smtClean="0"/>
              <a:t> com </a:t>
            </a:r>
            <a:r>
              <a:rPr lang="en-US" dirty="0" err="1" smtClean="0"/>
              <a:t>pontos</a:t>
            </a:r>
            <a:r>
              <a:rPr lang="en-US" dirty="0" smtClean="0"/>
              <a:t> </a:t>
            </a:r>
            <a:r>
              <a:rPr lang="en-US" dirty="0" err="1" smtClean="0"/>
              <a:t>azuis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a </a:t>
            </a:r>
            <a:r>
              <a:rPr lang="en-US" dirty="0" err="1" smtClean="0"/>
              <a:t>estimativa</a:t>
            </a:r>
            <a:r>
              <a:rPr lang="en-US" dirty="0" smtClean="0"/>
              <a:t> do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o </a:t>
            </a:r>
            <a:r>
              <a:rPr lang="en-US" dirty="0" err="1" smtClean="0"/>
              <a:t>número</a:t>
            </a:r>
            <a:r>
              <a:rPr lang="en-US" dirty="0" smtClean="0"/>
              <a:t> </a:t>
            </a:r>
            <a:r>
              <a:rPr lang="en-US" dirty="0" err="1" smtClean="0"/>
              <a:t>vermelho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925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depois</a:t>
            </a:r>
            <a:r>
              <a:rPr lang="en-US" dirty="0" smtClean="0"/>
              <a:t> </a:t>
            </a:r>
            <a:r>
              <a:rPr lang="en-US" dirty="0" err="1" smtClean="0"/>
              <a:t>integrado</a:t>
            </a:r>
            <a:r>
              <a:rPr lang="en-US" dirty="0" smtClean="0"/>
              <a:t> </a:t>
            </a:r>
            <a:r>
              <a:rPr lang="en-US" dirty="0" err="1" smtClean="0"/>
              <a:t>numa</a:t>
            </a:r>
            <a:r>
              <a:rPr lang="en-US" dirty="0" smtClean="0"/>
              <a:t> </a:t>
            </a:r>
            <a:r>
              <a:rPr lang="en-US" dirty="0" err="1" smtClean="0"/>
              <a:t>aplicação</a:t>
            </a:r>
            <a:r>
              <a:rPr lang="en-US" dirty="0" smtClean="0"/>
              <a:t> Android com </a:t>
            </a:r>
            <a:r>
              <a:rPr lang="en-US" dirty="0" err="1" smtClean="0"/>
              <a:t>este</a:t>
            </a:r>
            <a:r>
              <a:rPr lang="en-US" dirty="0" smtClean="0"/>
              <a:t> layout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mostra</a:t>
            </a:r>
            <a:r>
              <a:rPr lang="en-US" dirty="0" smtClean="0"/>
              <a:t> a </a:t>
            </a:r>
            <a:r>
              <a:rPr lang="en-US" dirty="0" err="1" smtClean="0"/>
              <a:t>estimativa</a:t>
            </a:r>
            <a:r>
              <a:rPr lang="en-US" dirty="0" smtClean="0"/>
              <a:t> do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r>
              <a:rPr lang="en-US" dirty="0" smtClean="0"/>
              <a:t> no canto </a:t>
            </a:r>
            <a:r>
              <a:rPr lang="en-US" dirty="0" err="1" smtClean="0"/>
              <a:t>esquerdo</a:t>
            </a:r>
            <a:r>
              <a:rPr lang="en-US" dirty="0" smtClean="0"/>
              <a:t> superior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sinal</a:t>
            </a:r>
            <a:r>
              <a:rPr lang="en-US" dirty="0" smtClean="0"/>
              <a:t> </a:t>
            </a:r>
            <a:r>
              <a:rPr lang="en-US" dirty="0" err="1" smtClean="0"/>
              <a:t>tratado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a </a:t>
            </a:r>
            <a:r>
              <a:rPr lang="en-US" dirty="0" err="1" smtClean="0"/>
              <a:t>linha</a:t>
            </a:r>
            <a:r>
              <a:rPr lang="en-US" dirty="0" smtClean="0"/>
              <a:t> </a:t>
            </a:r>
            <a:r>
              <a:rPr lang="en-US" dirty="0" err="1" smtClean="0"/>
              <a:t>vermelha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o </a:t>
            </a:r>
            <a:r>
              <a:rPr lang="en-US" dirty="0" err="1" smtClean="0"/>
              <a:t>fluxo</a:t>
            </a:r>
            <a:r>
              <a:rPr lang="en-US" dirty="0" smtClean="0"/>
              <a:t> de </a:t>
            </a:r>
            <a:r>
              <a:rPr lang="en-US" dirty="0" err="1" smtClean="0"/>
              <a:t>sangue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magnificado</a:t>
            </a:r>
            <a:r>
              <a:rPr lang="en-US" dirty="0" smtClean="0"/>
              <a:t> no face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</a:t>
            </a:r>
            <a:r>
              <a:rPr lang="en-US" smtClean="0"/>
              <a:t>- no final podem experimentar a aplicação que tenho aqui na tablet (DEMO)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75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baseline="0" dirty="0" smtClean="0"/>
              <a:t> - </a:t>
            </a:r>
            <a:r>
              <a:rPr lang="en-US" baseline="0" dirty="0" err="1" smtClean="0"/>
              <a:t>Inicialmente</a:t>
            </a:r>
            <a:r>
              <a:rPr lang="en-US" baseline="0" dirty="0" smtClean="0"/>
              <a:t>, a 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 Android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era </a:t>
            </a:r>
            <a:r>
              <a:rPr lang="en-US" baseline="0" dirty="0" err="1" smtClean="0"/>
              <a:t>capaz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processar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mais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2 frames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segundo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então</a:t>
            </a:r>
            <a:r>
              <a:rPr lang="en-US" baseline="0" dirty="0" smtClean="0"/>
              <a:t>, um profiler </a:t>
            </a:r>
            <a:r>
              <a:rPr lang="en-US" baseline="0" dirty="0" err="1" smtClean="0"/>
              <a:t>foi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detetar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lentas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a </a:t>
            </a:r>
            <a:r>
              <a:rPr lang="en-US" baseline="0" dirty="0" err="1" smtClean="0"/>
              <a:t>primeira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função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é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algoritmo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descrito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a </a:t>
            </a:r>
            <a:r>
              <a:rPr lang="en-US" baseline="0" dirty="0" err="1" smtClean="0"/>
              <a:t>segunda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é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método</a:t>
            </a:r>
            <a:r>
              <a:rPr lang="en-US" baseline="0" dirty="0" smtClean="0"/>
              <a:t> EVM </a:t>
            </a:r>
            <a:r>
              <a:rPr lang="en-US" baseline="0" dirty="0" err="1" smtClean="0"/>
              <a:t>implementado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as </a:t>
            </a:r>
            <a:r>
              <a:rPr lang="en-US" baseline="0" dirty="0" err="1" smtClean="0"/>
              <a:t>restantes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optimizadas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</a:t>
            </a:r>
            <a:r>
              <a:rPr lang="en-US" baseline="0" dirty="0" err="1" smtClean="0"/>
              <a:t>basicamente</a:t>
            </a:r>
            <a:r>
              <a:rPr lang="en-US" baseline="0" dirty="0" smtClean="0"/>
              <a:t>, a </a:t>
            </a:r>
            <a:r>
              <a:rPr lang="en-US" baseline="0" dirty="0" err="1" smtClean="0"/>
              <a:t>deteção</a:t>
            </a:r>
            <a:r>
              <a:rPr lang="en-US" baseline="0" dirty="0" smtClean="0"/>
              <a:t> das faces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estava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feita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todas</a:t>
            </a:r>
            <a:r>
              <a:rPr lang="en-US" baseline="0" dirty="0" smtClean="0"/>
              <a:t> as frames </a:t>
            </a:r>
            <a:r>
              <a:rPr lang="en-US" baseline="0" dirty="0" err="1" smtClean="0"/>
              <a:t>passou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executada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vez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segundo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as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construção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reconstrução</a:t>
            </a:r>
            <a:r>
              <a:rPr lang="en-US" baseline="0" dirty="0" smtClean="0"/>
              <a:t> da </a:t>
            </a:r>
            <a:r>
              <a:rPr lang="en-US" baseline="0" dirty="0" err="1" smtClean="0"/>
              <a:t>pirâmide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substituídos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apenas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uma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operação</a:t>
            </a:r>
            <a:r>
              <a:rPr lang="en-US" baseline="0" dirty="0" smtClean="0"/>
              <a:t> de resize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  - e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métodos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interpolação</a:t>
            </a:r>
            <a:r>
              <a:rPr lang="en-US" baseline="0" dirty="0" smtClean="0"/>
              <a:t> das </a:t>
            </a:r>
            <a:r>
              <a:rPr lang="en-US" baseline="0" dirty="0" err="1" smtClean="0"/>
              <a:t>operações</a:t>
            </a:r>
            <a:r>
              <a:rPr lang="en-US" baseline="0" dirty="0" smtClean="0"/>
              <a:t> de resize </a:t>
            </a:r>
            <a:r>
              <a:rPr lang="en-US" baseline="0" dirty="0" err="1" smtClean="0"/>
              <a:t>foram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alterados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métodos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rápidos</a:t>
            </a:r>
            <a:r>
              <a:rPr lang="en-US" baseline="0" dirty="0" smtClean="0"/>
              <a:t> de forma a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afectar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resultado</a:t>
            </a:r>
            <a:r>
              <a:rPr lang="en-US" baseline="0" dirty="0" smtClean="0"/>
              <a:t> final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depois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disto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ficou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processar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cerca</a:t>
            </a:r>
            <a:r>
              <a:rPr lang="en-US" baseline="0" dirty="0" smtClean="0"/>
              <a:t> de 12 frames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segundo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3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Gráficos</a:t>
            </a:r>
            <a:r>
              <a:rPr lang="en-US" dirty="0" smtClean="0"/>
              <a:t> Bland-Altman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usados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analisar</a:t>
            </a:r>
            <a:r>
              <a:rPr lang="en-US" dirty="0" smtClean="0"/>
              <a:t> e </a:t>
            </a:r>
            <a:r>
              <a:rPr lang="en-US" dirty="0" err="1" smtClean="0"/>
              <a:t>comparar</a:t>
            </a:r>
            <a:r>
              <a:rPr lang="en-US" dirty="0" smtClean="0"/>
              <a:t> as </a:t>
            </a:r>
            <a:r>
              <a:rPr lang="en-US" dirty="0" err="1" smtClean="0"/>
              <a:t>estimativas</a:t>
            </a:r>
            <a:r>
              <a:rPr lang="en-US" dirty="0" smtClean="0"/>
              <a:t> do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r>
              <a:rPr lang="en-US" dirty="0" smtClean="0"/>
              <a:t> com as </a:t>
            </a:r>
            <a:r>
              <a:rPr lang="en-US" dirty="0" err="1" smtClean="0"/>
              <a:t>leituras</a:t>
            </a:r>
            <a:r>
              <a:rPr lang="en-US" dirty="0" smtClean="0"/>
              <a:t> de um </a:t>
            </a:r>
            <a:r>
              <a:rPr lang="en-US" dirty="0" err="1" smtClean="0"/>
              <a:t>aparelho</a:t>
            </a:r>
            <a:r>
              <a:rPr lang="en-US" dirty="0" smtClean="0"/>
              <a:t> de </a:t>
            </a:r>
            <a:r>
              <a:rPr lang="en-US" dirty="0" err="1" smtClean="0"/>
              <a:t>tensão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um total de 9 </a:t>
            </a:r>
            <a:r>
              <a:rPr lang="en-US" dirty="0" err="1" smtClean="0"/>
              <a:t>pessoas</a:t>
            </a:r>
            <a:r>
              <a:rPr lang="en-US" dirty="0" smtClean="0"/>
              <a:t> </a:t>
            </a:r>
            <a:r>
              <a:rPr lang="en-US" dirty="0" err="1" smtClean="0"/>
              <a:t>participaram</a:t>
            </a:r>
            <a:r>
              <a:rPr lang="en-US" dirty="0" smtClean="0"/>
              <a:t> </a:t>
            </a:r>
            <a:r>
              <a:rPr lang="en-US" dirty="0" err="1" smtClean="0"/>
              <a:t>neste</a:t>
            </a:r>
            <a:r>
              <a:rPr lang="en-US" dirty="0" smtClean="0"/>
              <a:t> </a:t>
            </a:r>
            <a:r>
              <a:rPr lang="en-US" dirty="0" err="1" smtClean="0"/>
              <a:t>teste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primeiro</a:t>
            </a:r>
            <a:r>
              <a:rPr lang="en-US" dirty="0" smtClean="0"/>
              <a:t> </a:t>
            </a:r>
            <a:r>
              <a:rPr lang="en-US" dirty="0" err="1" smtClean="0"/>
              <a:t>gráfico</a:t>
            </a:r>
            <a:r>
              <a:rPr lang="en-US" dirty="0" smtClean="0"/>
              <a:t> </a:t>
            </a:r>
            <a:r>
              <a:rPr lang="en-US" dirty="0" err="1" smtClean="0"/>
              <a:t>mostra</a:t>
            </a:r>
            <a:r>
              <a:rPr lang="en-US" dirty="0" smtClean="0"/>
              <a:t> o </a:t>
            </a:r>
            <a:r>
              <a:rPr lang="en-US" dirty="0" err="1" smtClean="0"/>
              <a:t>acordo</a:t>
            </a:r>
            <a:r>
              <a:rPr lang="en-US" dirty="0" smtClean="0"/>
              <a:t> entre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 da </a:t>
            </a:r>
            <a:r>
              <a:rPr lang="en-US" dirty="0" err="1" smtClean="0"/>
              <a:t>aplicação</a:t>
            </a:r>
            <a:r>
              <a:rPr lang="en-US" dirty="0" smtClean="0"/>
              <a:t> </a:t>
            </a:r>
            <a:r>
              <a:rPr lang="en-US" dirty="0" err="1" smtClean="0"/>
              <a:t>implementada</a:t>
            </a:r>
            <a:r>
              <a:rPr lang="en-US" dirty="0" smtClean="0"/>
              <a:t>, </a:t>
            </a:r>
            <a:r>
              <a:rPr lang="en-US" dirty="0" err="1" smtClean="0"/>
              <a:t>chamada</a:t>
            </a:r>
            <a:r>
              <a:rPr lang="en-US" dirty="0" smtClean="0"/>
              <a:t> Pulse, e o </a:t>
            </a:r>
            <a:r>
              <a:rPr lang="en-US" dirty="0" err="1" smtClean="0"/>
              <a:t>aparelho</a:t>
            </a:r>
            <a:r>
              <a:rPr lang="en-US" dirty="0" smtClean="0"/>
              <a:t> de </a:t>
            </a:r>
            <a:r>
              <a:rPr lang="en-US" dirty="0" err="1" smtClean="0"/>
              <a:t>tensão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segundo</a:t>
            </a:r>
            <a:r>
              <a:rPr lang="en-US" dirty="0" smtClean="0"/>
              <a:t> </a:t>
            </a:r>
            <a:r>
              <a:rPr lang="en-US" dirty="0" err="1" smtClean="0"/>
              <a:t>gráfico</a:t>
            </a:r>
            <a:r>
              <a:rPr lang="en-US" dirty="0" smtClean="0"/>
              <a:t> </a:t>
            </a:r>
            <a:r>
              <a:rPr lang="en-US" dirty="0" err="1" smtClean="0"/>
              <a:t>mostra</a:t>
            </a:r>
            <a:r>
              <a:rPr lang="en-US" dirty="0" smtClean="0"/>
              <a:t> o </a:t>
            </a:r>
            <a:r>
              <a:rPr lang="en-US" dirty="0" err="1" smtClean="0"/>
              <a:t>mesmo</a:t>
            </a:r>
            <a:r>
              <a:rPr lang="en-US" dirty="0" smtClean="0"/>
              <a:t> </a:t>
            </a:r>
            <a:r>
              <a:rPr lang="en-US" dirty="0" err="1" smtClean="0"/>
              <a:t>acordo</a:t>
            </a:r>
            <a:r>
              <a:rPr lang="en-US" dirty="0" smtClean="0"/>
              <a:t> </a:t>
            </a:r>
            <a:r>
              <a:rPr lang="en-US" dirty="0" err="1" smtClean="0"/>
              <a:t>após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participantes</a:t>
            </a:r>
            <a:r>
              <a:rPr lang="en-US" dirty="0" smtClean="0"/>
              <a:t> </a:t>
            </a:r>
            <a:r>
              <a:rPr lang="en-US" dirty="0" err="1" smtClean="0"/>
              <a:t>fazer</a:t>
            </a:r>
            <a:r>
              <a:rPr lang="en-US" dirty="0" smtClean="0"/>
              <a:t> um </a:t>
            </a:r>
            <a:r>
              <a:rPr lang="en-US" dirty="0" err="1" smtClean="0"/>
              <a:t>pouco</a:t>
            </a:r>
            <a:r>
              <a:rPr lang="en-US" dirty="0" smtClean="0"/>
              <a:t> de </a:t>
            </a:r>
            <a:r>
              <a:rPr lang="en-US" dirty="0" err="1" smtClean="0"/>
              <a:t>exercício</a:t>
            </a:r>
            <a:r>
              <a:rPr lang="en-US" dirty="0" smtClean="0"/>
              <a:t> </a:t>
            </a:r>
            <a:r>
              <a:rPr lang="en-US" dirty="0" err="1" smtClean="0"/>
              <a:t>físico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a </a:t>
            </a:r>
            <a:r>
              <a:rPr lang="en-US" dirty="0" err="1" smtClean="0"/>
              <a:t>diferença</a:t>
            </a:r>
            <a:r>
              <a:rPr lang="en-US" dirty="0" smtClean="0"/>
              <a:t> </a:t>
            </a:r>
            <a:r>
              <a:rPr lang="en-US" dirty="0" err="1" smtClean="0"/>
              <a:t>média</a:t>
            </a:r>
            <a:r>
              <a:rPr lang="en-US" dirty="0" smtClean="0"/>
              <a:t> entre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 da </a:t>
            </a:r>
            <a:r>
              <a:rPr lang="en-US" dirty="0" err="1" smtClean="0"/>
              <a:t>aplicação</a:t>
            </a:r>
            <a:r>
              <a:rPr lang="en-US" dirty="0" smtClean="0"/>
              <a:t> e do </a:t>
            </a:r>
            <a:r>
              <a:rPr lang="en-US" dirty="0" err="1" smtClean="0"/>
              <a:t>aparelho</a:t>
            </a:r>
            <a:r>
              <a:rPr lang="en-US" dirty="0" smtClean="0"/>
              <a:t> de </a:t>
            </a:r>
            <a:r>
              <a:rPr lang="en-US" dirty="0" err="1" smtClean="0"/>
              <a:t>tensão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de -12 e -26 </a:t>
            </a:r>
            <a:r>
              <a:rPr lang="en-US" dirty="0" err="1" smtClean="0"/>
              <a:t>batimentos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minutos</a:t>
            </a:r>
            <a:r>
              <a:rPr lang="en-US" dirty="0" smtClean="0"/>
              <a:t> </a:t>
            </a:r>
            <a:r>
              <a:rPr lang="en-US" dirty="0" err="1" smtClean="0"/>
              <a:t>respectivamente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diferença</a:t>
            </a:r>
            <a:r>
              <a:rPr lang="en-US" dirty="0" smtClean="0"/>
              <a:t> </a:t>
            </a:r>
            <a:r>
              <a:rPr lang="en-US" dirty="0" err="1" smtClean="0"/>
              <a:t>tão</a:t>
            </a:r>
            <a:r>
              <a:rPr lang="en-US" dirty="0" smtClean="0"/>
              <a:t> </a:t>
            </a:r>
            <a:r>
              <a:rPr lang="en-US" dirty="0" err="1" smtClean="0"/>
              <a:t>elevada</a:t>
            </a:r>
            <a:r>
              <a:rPr lang="en-US" dirty="0" smtClean="0"/>
              <a:t> </a:t>
            </a:r>
            <a:r>
              <a:rPr lang="en-US" dirty="0" err="1" smtClean="0"/>
              <a:t>acontece</a:t>
            </a:r>
            <a:r>
              <a:rPr lang="en-US" dirty="0" smtClean="0"/>
              <a:t> </a:t>
            </a:r>
            <a:r>
              <a:rPr lang="en-US" dirty="0" err="1" smtClean="0"/>
              <a:t>porque</a:t>
            </a:r>
            <a:r>
              <a:rPr lang="en-US" dirty="0" smtClean="0"/>
              <a:t> a </a:t>
            </a:r>
            <a:r>
              <a:rPr lang="en-US" dirty="0" err="1" smtClean="0"/>
              <a:t>aplicação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testada</a:t>
            </a:r>
            <a:r>
              <a:rPr lang="en-US" dirty="0" smtClean="0"/>
              <a:t> </a:t>
            </a:r>
            <a:r>
              <a:rPr lang="en-US" dirty="0" err="1" smtClean="0"/>
              <a:t>muitas</a:t>
            </a:r>
            <a:r>
              <a:rPr lang="en-US" dirty="0" smtClean="0"/>
              <a:t> </a:t>
            </a:r>
            <a:r>
              <a:rPr lang="en-US" dirty="0" err="1" smtClean="0"/>
              <a:t>vezes</a:t>
            </a:r>
            <a:r>
              <a:rPr lang="en-US" dirty="0" smtClean="0"/>
              <a:t> com </a:t>
            </a:r>
            <a:r>
              <a:rPr lang="en-US" dirty="0" err="1" smtClean="0"/>
              <a:t>batimentos</a:t>
            </a:r>
            <a:r>
              <a:rPr lang="en-US" dirty="0" smtClean="0"/>
              <a:t> </a:t>
            </a:r>
            <a:r>
              <a:rPr lang="en-US" dirty="0" err="1" smtClean="0"/>
              <a:t>cardíacos</a:t>
            </a:r>
            <a:r>
              <a:rPr lang="en-US" dirty="0" smtClean="0"/>
              <a:t> </a:t>
            </a:r>
            <a:r>
              <a:rPr lang="en-US" dirty="0" err="1" smtClean="0"/>
              <a:t>elevados</a:t>
            </a:r>
            <a:r>
              <a:rPr lang="en-US" dirty="0" smtClean="0"/>
              <a:t> e o </a:t>
            </a:r>
            <a:r>
              <a:rPr lang="en-US" dirty="0" err="1" smtClean="0"/>
              <a:t>filtro</a:t>
            </a:r>
            <a:r>
              <a:rPr lang="en-US" dirty="0" smtClean="0"/>
              <a:t> temporal </a:t>
            </a:r>
            <a:r>
              <a:rPr lang="en-US" dirty="0" err="1" smtClean="0"/>
              <a:t>pode</a:t>
            </a:r>
            <a:r>
              <a:rPr lang="en-US" dirty="0" smtClean="0"/>
              <a:t> </a:t>
            </a:r>
            <a:r>
              <a:rPr lang="en-US" dirty="0" err="1" smtClean="0"/>
              <a:t>estar</a:t>
            </a:r>
            <a:r>
              <a:rPr lang="en-US" dirty="0" smtClean="0"/>
              <a:t> a </a:t>
            </a:r>
            <a:r>
              <a:rPr lang="en-US" dirty="0" err="1" smtClean="0"/>
              <a:t>restringir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valores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04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Removendo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valores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estão</a:t>
            </a:r>
            <a:r>
              <a:rPr lang="en-US" dirty="0" smtClean="0"/>
              <a:t> a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correctamente</a:t>
            </a:r>
            <a:r>
              <a:rPr lang="en-US" dirty="0" smtClean="0"/>
              <a:t> </a:t>
            </a:r>
            <a:r>
              <a:rPr lang="en-US" dirty="0" err="1" smtClean="0"/>
              <a:t>calculados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considerados</a:t>
            </a:r>
            <a:r>
              <a:rPr lang="en-US" dirty="0" smtClean="0"/>
              <a:t>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valores</a:t>
            </a:r>
            <a:r>
              <a:rPr lang="en-US" dirty="0" smtClean="0"/>
              <a:t> </a:t>
            </a:r>
            <a:r>
              <a:rPr lang="en-US" dirty="0" err="1" smtClean="0"/>
              <a:t>superiores</a:t>
            </a:r>
            <a:r>
              <a:rPr lang="en-US" dirty="0" smtClean="0"/>
              <a:t> a 70 </a:t>
            </a:r>
            <a:r>
              <a:rPr lang="en-US" dirty="0" err="1" smtClean="0"/>
              <a:t>bpm</a:t>
            </a:r>
            <a:r>
              <a:rPr lang="en-US" dirty="0" smtClean="0"/>
              <a:t> de </a:t>
            </a:r>
            <a:r>
              <a:rPr lang="en-US" dirty="0" err="1" smtClean="0"/>
              <a:t>acordo</a:t>
            </a:r>
            <a:r>
              <a:rPr lang="en-US" dirty="0" smtClean="0"/>
              <a:t> com o </a:t>
            </a:r>
            <a:r>
              <a:rPr lang="en-US" dirty="0" err="1" smtClean="0"/>
              <a:t>aparelho</a:t>
            </a:r>
            <a:r>
              <a:rPr lang="en-US" dirty="0" smtClean="0"/>
              <a:t> de </a:t>
            </a:r>
            <a:r>
              <a:rPr lang="en-US" dirty="0" err="1" smtClean="0"/>
              <a:t>tensão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a </a:t>
            </a:r>
            <a:r>
              <a:rPr lang="en-US" dirty="0" err="1" smtClean="0"/>
              <a:t>diferença</a:t>
            </a:r>
            <a:r>
              <a:rPr lang="en-US" dirty="0" smtClean="0"/>
              <a:t> </a:t>
            </a:r>
            <a:r>
              <a:rPr lang="en-US" dirty="0" err="1" smtClean="0"/>
              <a:t>média</a:t>
            </a:r>
            <a:r>
              <a:rPr lang="en-US" dirty="0" smtClean="0"/>
              <a:t> </a:t>
            </a:r>
            <a:r>
              <a:rPr lang="en-US" dirty="0" err="1" smtClean="0"/>
              <a:t>fica</a:t>
            </a:r>
            <a:r>
              <a:rPr lang="en-US" dirty="0" smtClean="0"/>
              <a:t> </a:t>
            </a:r>
            <a:r>
              <a:rPr lang="en-US" dirty="0" err="1" smtClean="0"/>
              <a:t>nos</a:t>
            </a:r>
            <a:r>
              <a:rPr lang="en-US" dirty="0" smtClean="0"/>
              <a:t> -4 </a:t>
            </a:r>
            <a:r>
              <a:rPr lang="en-US" dirty="0" err="1" smtClean="0"/>
              <a:t>batimentos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minuto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comparar</a:t>
            </a:r>
            <a:r>
              <a:rPr lang="en-US" dirty="0" smtClean="0"/>
              <a:t> com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 de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aplicação</a:t>
            </a:r>
            <a:r>
              <a:rPr lang="en-US" dirty="0" smtClean="0"/>
              <a:t> </a:t>
            </a:r>
            <a:r>
              <a:rPr lang="en-US" dirty="0" err="1" smtClean="0"/>
              <a:t>existente</a:t>
            </a:r>
            <a:r>
              <a:rPr lang="en-US" dirty="0" smtClean="0"/>
              <a:t>,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resultados</a:t>
            </a:r>
            <a:r>
              <a:rPr lang="en-US" dirty="0" smtClean="0"/>
              <a:t> da </a:t>
            </a:r>
            <a:r>
              <a:rPr lang="en-US" dirty="0" err="1" smtClean="0"/>
              <a:t>aplicação</a:t>
            </a:r>
            <a:r>
              <a:rPr lang="en-US" dirty="0" smtClean="0"/>
              <a:t> da </a:t>
            </a:r>
            <a:r>
              <a:rPr lang="en-US" dirty="0" err="1" smtClean="0"/>
              <a:t>ViTrox</a:t>
            </a:r>
            <a:r>
              <a:rPr lang="en-US" dirty="0" smtClean="0"/>
              <a:t> Technologies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comparados</a:t>
            </a:r>
            <a:r>
              <a:rPr lang="en-US" dirty="0" smtClean="0"/>
              <a:t> com as </a:t>
            </a:r>
            <a:r>
              <a:rPr lang="en-US" dirty="0" err="1" smtClean="0"/>
              <a:t>leituras</a:t>
            </a:r>
            <a:r>
              <a:rPr lang="en-US" dirty="0" smtClean="0"/>
              <a:t> do </a:t>
            </a:r>
            <a:r>
              <a:rPr lang="en-US" dirty="0" err="1" smtClean="0"/>
              <a:t>aparelho</a:t>
            </a:r>
            <a:r>
              <a:rPr lang="en-US" dirty="0" smtClean="0"/>
              <a:t> de </a:t>
            </a:r>
            <a:r>
              <a:rPr lang="en-US" dirty="0" err="1" smtClean="0"/>
              <a:t>tensão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obtendo</a:t>
            </a:r>
            <a:r>
              <a:rPr lang="en-US" dirty="0" smtClean="0"/>
              <a:t> um </a:t>
            </a:r>
            <a:r>
              <a:rPr lang="en-US" dirty="0" err="1" smtClean="0"/>
              <a:t>diferença</a:t>
            </a:r>
            <a:r>
              <a:rPr lang="en-US" dirty="0" smtClean="0"/>
              <a:t> </a:t>
            </a:r>
            <a:r>
              <a:rPr lang="en-US" dirty="0" err="1" smtClean="0"/>
              <a:t>média</a:t>
            </a:r>
            <a:r>
              <a:rPr lang="en-US" dirty="0" smtClean="0"/>
              <a:t> de 1.3 </a:t>
            </a:r>
            <a:r>
              <a:rPr lang="en-US" dirty="0" err="1" smtClean="0"/>
              <a:t>batimentos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minuto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305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Para </a:t>
            </a:r>
            <a:r>
              <a:rPr lang="en-US" dirty="0" err="1" smtClean="0"/>
              <a:t>trabalho</a:t>
            </a:r>
            <a:r>
              <a:rPr lang="en-US" dirty="0" smtClean="0"/>
              <a:t> </a:t>
            </a:r>
            <a:r>
              <a:rPr lang="en-US" dirty="0" err="1" smtClean="0"/>
              <a:t>futuro</a:t>
            </a:r>
            <a:r>
              <a:rPr lang="en-US" dirty="0" smtClean="0"/>
              <a:t> </a:t>
            </a:r>
            <a:r>
              <a:rPr lang="en-US" dirty="0" err="1" smtClean="0"/>
              <a:t>há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melhoramento</a:t>
            </a:r>
            <a:r>
              <a:rPr lang="en-US" dirty="0" smtClean="0"/>
              <a:t> das </a:t>
            </a:r>
            <a:r>
              <a:rPr lang="en-US" dirty="0" err="1" smtClean="0"/>
              <a:t>estimativas</a:t>
            </a:r>
            <a:r>
              <a:rPr lang="en-US" dirty="0" smtClean="0"/>
              <a:t> do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da </a:t>
            </a:r>
            <a:r>
              <a:rPr lang="en-US" dirty="0" err="1" smtClean="0"/>
              <a:t>estabilidade</a:t>
            </a:r>
            <a:r>
              <a:rPr lang="en-US" dirty="0" smtClean="0"/>
              <a:t> da </a:t>
            </a:r>
            <a:r>
              <a:rPr lang="en-US" dirty="0" err="1" smtClean="0"/>
              <a:t>deteção</a:t>
            </a:r>
            <a:r>
              <a:rPr lang="en-US" dirty="0" smtClean="0"/>
              <a:t> das faces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e a </a:t>
            </a:r>
            <a:r>
              <a:rPr lang="en-US" dirty="0" err="1" smtClean="0"/>
              <a:t>adição</a:t>
            </a:r>
            <a:r>
              <a:rPr lang="en-US" dirty="0" smtClean="0"/>
              <a:t> de outros </a:t>
            </a:r>
            <a:r>
              <a:rPr lang="en-US" dirty="0" err="1" smtClean="0"/>
              <a:t>sinais</a:t>
            </a:r>
            <a:r>
              <a:rPr lang="en-US" dirty="0" smtClean="0"/>
              <a:t> </a:t>
            </a:r>
            <a:r>
              <a:rPr lang="en-US" dirty="0" err="1" smtClean="0"/>
              <a:t>vitais</a:t>
            </a:r>
            <a:r>
              <a:rPr lang="en-US" dirty="0" smtClean="0"/>
              <a:t>, </a:t>
            </a:r>
            <a:r>
              <a:rPr lang="en-US" dirty="0" err="1" smtClean="0"/>
              <a:t>como</a:t>
            </a:r>
            <a:r>
              <a:rPr lang="en-US" dirty="0" smtClean="0"/>
              <a:t>, a taxa de </a:t>
            </a:r>
            <a:r>
              <a:rPr lang="en-US" dirty="0" err="1" smtClean="0"/>
              <a:t>respiração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Outros </a:t>
            </a:r>
            <a:r>
              <a:rPr lang="en-US" dirty="0" err="1" smtClean="0"/>
              <a:t>casos</a:t>
            </a:r>
            <a:r>
              <a:rPr lang="en-US" dirty="0" smtClean="0"/>
              <a:t> de </a:t>
            </a:r>
            <a:r>
              <a:rPr lang="en-US" dirty="0" err="1" smtClean="0"/>
              <a:t>uso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o </a:t>
            </a:r>
            <a:r>
              <a:rPr lang="en-US" dirty="0" err="1" smtClean="0"/>
              <a:t>método</a:t>
            </a:r>
            <a:r>
              <a:rPr lang="en-US" dirty="0" smtClean="0"/>
              <a:t> EVM </a:t>
            </a:r>
            <a:r>
              <a:rPr lang="en-US" dirty="0" err="1" smtClean="0"/>
              <a:t>podem</a:t>
            </a:r>
            <a:r>
              <a:rPr lang="en-US" dirty="0" smtClean="0"/>
              <a:t>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en-US" dirty="0" err="1" smtClean="0"/>
              <a:t>estudados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  - </a:t>
            </a:r>
            <a:r>
              <a:rPr lang="en-US" dirty="0" err="1" smtClean="0"/>
              <a:t>deteção</a:t>
            </a:r>
            <a:r>
              <a:rPr lang="en-US" dirty="0" smtClean="0"/>
              <a:t> de </a:t>
            </a:r>
            <a:r>
              <a:rPr lang="en-US" dirty="0" err="1" smtClean="0"/>
              <a:t>pequenos</a:t>
            </a:r>
            <a:r>
              <a:rPr lang="en-US" dirty="0" smtClean="0"/>
              <a:t> </a:t>
            </a:r>
            <a:r>
              <a:rPr lang="en-US" dirty="0" err="1" smtClean="0"/>
              <a:t>movimentos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câmaras</a:t>
            </a:r>
            <a:r>
              <a:rPr lang="en-US" dirty="0" smtClean="0"/>
              <a:t> de </a:t>
            </a:r>
            <a:r>
              <a:rPr lang="en-US" dirty="0" err="1" smtClean="0"/>
              <a:t>segurança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  - </a:t>
            </a:r>
            <a:r>
              <a:rPr lang="en-US" dirty="0" err="1" smtClean="0"/>
              <a:t>identificação</a:t>
            </a:r>
            <a:r>
              <a:rPr lang="en-US" dirty="0" smtClean="0"/>
              <a:t> de </a:t>
            </a:r>
            <a:r>
              <a:rPr lang="en-US" dirty="0" err="1" smtClean="0"/>
              <a:t>pessoas</a:t>
            </a:r>
            <a:r>
              <a:rPr lang="en-US" dirty="0" smtClean="0"/>
              <a:t> </a:t>
            </a:r>
            <a:r>
              <a:rPr lang="en-US" dirty="0" err="1" smtClean="0"/>
              <a:t>suspeitas</a:t>
            </a:r>
            <a:r>
              <a:rPr lang="en-US" dirty="0" smtClean="0"/>
              <a:t> </a:t>
            </a:r>
            <a:r>
              <a:rPr lang="en-US" dirty="0" err="1" smtClean="0"/>
              <a:t>pelo</a:t>
            </a:r>
            <a:r>
              <a:rPr lang="en-US" dirty="0" smtClean="0"/>
              <a:t>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  - </a:t>
            </a:r>
            <a:r>
              <a:rPr lang="en-US" dirty="0" err="1" smtClean="0"/>
              <a:t>identificação</a:t>
            </a:r>
            <a:r>
              <a:rPr lang="en-US" dirty="0" smtClean="0"/>
              <a:t> de </a:t>
            </a:r>
            <a:r>
              <a:rPr lang="en-US" dirty="0" err="1" smtClean="0"/>
              <a:t>pessoas</a:t>
            </a:r>
            <a:r>
              <a:rPr lang="en-US" dirty="0" smtClean="0"/>
              <a:t> </a:t>
            </a:r>
            <a:r>
              <a:rPr lang="en-US" dirty="0" err="1" smtClean="0"/>
              <a:t>embriagadas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28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Questões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38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 - O </a:t>
            </a:r>
            <a:r>
              <a:rPr lang="en-US" dirty="0" err="1" smtClean="0"/>
              <a:t>método</a:t>
            </a:r>
            <a:r>
              <a:rPr lang="en-US" dirty="0" smtClean="0"/>
              <a:t> EVM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capaz</a:t>
            </a:r>
            <a:r>
              <a:rPr lang="en-US" dirty="0" smtClean="0"/>
              <a:t> de </a:t>
            </a:r>
            <a:r>
              <a:rPr lang="en-US" dirty="0" err="1" smtClean="0"/>
              <a:t>revelar</a:t>
            </a:r>
            <a:r>
              <a:rPr lang="en-US" dirty="0" smtClean="0"/>
              <a:t> </a:t>
            </a:r>
            <a:r>
              <a:rPr lang="en-US" dirty="0" err="1" smtClean="0"/>
              <a:t>pequenas</a:t>
            </a:r>
            <a:r>
              <a:rPr lang="en-US" dirty="0" smtClean="0"/>
              <a:t> </a:t>
            </a:r>
            <a:r>
              <a:rPr lang="en-US" dirty="0" err="1" smtClean="0"/>
              <a:t>variações</a:t>
            </a:r>
            <a:r>
              <a:rPr lang="en-US" dirty="0" smtClean="0"/>
              <a:t> de </a:t>
            </a:r>
            <a:r>
              <a:rPr lang="en-US" dirty="0" err="1" smtClean="0"/>
              <a:t>movimento</a:t>
            </a:r>
            <a:r>
              <a:rPr lang="en-US" dirty="0" smtClean="0"/>
              <a:t> e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visíveis</a:t>
            </a:r>
            <a:r>
              <a:rPr lang="en-US" dirty="0" smtClean="0"/>
              <a:t> </a:t>
            </a:r>
            <a:r>
              <a:rPr lang="en-US" dirty="0" err="1" smtClean="0"/>
              <a:t>ao</a:t>
            </a:r>
            <a:r>
              <a:rPr lang="en-US" dirty="0" smtClean="0"/>
              <a:t> </a:t>
            </a:r>
            <a:r>
              <a:rPr lang="en-US" dirty="0" err="1" smtClean="0"/>
              <a:t>olho</a:t>
            </a:r>
            <a:r>
              <a:rPr lang="en-US" dirty="0" smtClean="0"/>
              <a:t> nu.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- Este </a:t>
            </a:r>
            <a:r>
              <a:rPr lang="en-US" dirty="0" err="1" smtClean="0"/>
              <a:t>é</a:t>
            </a:r>
            <a:r>
              <a:rPr lang="en-US" dirty="0" smtClean="0"/>
              <a:t> um </a:t>
            </a:r>
            <a:r>
              <a:rPr lang="en-US" dirty="0" err="1" smtClean="0"/>
              <a:t>exemplo</a:t>
            </a:r>
            <a:r>
              <a:rPr lang="en-US" dirty="0" smtClean="0"/>
              <a:t> da </a:t>
            </a:r>
            <a:r>
              <a:rPr lang="en-US" dirty="0" err="1" smtClean="0"/>
              <a:t>amplificação</a:t>
            </a:r>
            <a:r>
              <a:rPr lang="en-US" dirty="0" smtClean="0"/>
              <a:t> da </a:t>
            </a:r>
            <a:r>
              <a:rPr lang="en-US" dirty="0" err="1" smtClean="0"/>
              <a:t>variação</a:t>
            </a:r>
            <a:r>
              <a:rPr lang="en-US" dirty="0" smtClean="0"/>
              <a:t> da </a:t>
            </a:r>
            <a:r>
              <a:rPr lang="en-US" dirty="0" err="1" smtClean="0"/>
              <a:t>cor</a:t>
            </a:r>
            <a:r>
              <a:rPr lang="en-US" dirty="0" smtClean="0"/>
              <a:t> </a:t>
            </a:r>
            <a:r>
              <a:rPr lang="en-US" dirty="0" err="1" smtClean="0"/>
              <a:t>possível</a:t>
            </a:r>
            <a:r>
              <a:rPr lang="en-US" dirty="0" smtClean="0"/>
              <a:t> com </a:t>
            </a:r>
            <a:r>
              <a:rPr lang="en-US" dirty="0" err="1" smtClean="0"/>
              <a:t>método</a:t>
            </a:r>
            <a:r>
              <a:rPr lang="en-US" dirty="0" smtClean="0"/>
              <a:t> EVM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o </a:t>
            </a:r>
            <a:r>
              <a:rPr lang="en-US" dirty="0" err="1" smtClean="0"/>
              <a:t>vídeo</a:t>
            </a:r>
            <a:r>
              <a:rPr lang="en-US" dirty="0" smtClean="0"/>
              <a:t> original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cima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e o </a:t>
            </a:r>
            <a:r>
              <a:rPr lang="en-US" dirty="0" err="1" smtClean="0"/>
              <a:t>amplificado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baixo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966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381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059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895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887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763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287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904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309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9797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5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O principal </a:t>
            </a:r>
            <a:r>
              <a:rPr lang="en-US" dirty="0" err="1" smtClean="0"/>
              <a:t>objectivo</a:t>
            </a:r>
            <a:r>
              <a:rPr lang="en-US" dirty="0" smtClean="0"/>
              <a:t> da </a:t>
            </a:r>
            <a:r>
              <a:rPr lang="en-US" dirty="0" err="1" smtClean="0"/>
              <a:t>dissertação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testar</a:t>
            </a:r>
            <a:r>
              <a:rPr lang="en-US" dirty="0" smtClean="0"/>
              <a:t> a </a:t>
            </a:r>
            <a:r>
              <a:rPr lang="en-US" dirty="0" err="1" smtClean="0"/>
              <a:t>viabilidade</a:t>
            </a:r>
            <a:r>
              <a:rPr lang="en-US" dirty="0" smtClean="0"/>
              <a:t> de </a:t>
            </a:r>
            <a:r>
              <a:rPr lang="en-US" dirty="0" err="1" smtClean="0"/>
              <a:t>usar</a:t>
            </a:r>
            <a:r>
              <a:rPr lang="en-US" dirty="0" smtClean="0"/>
              <a:t> o </a:t>
            </a:r>
            <a:r>
              <a:rPr lang="en-US" dirty="0" err="1" smtClean="0"/>
              <a:t>método</a:t>
            </a:r>
            <a:r>
              <a:rPr lang="en-US" dirty="0" smtClean="0"/>
              <a:t> EVM </a:t>
            </a:r>
            <a:r>
              <a:rPr lang="en-US" dirty="0" err="1" smtClean="0"/>
              <a:t>em</a:t>
            </a:r>
            <a:r>
              <a:rPr lang="en-US" dirty="0" smtClean="0"/>
              <a:t> smartphones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142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538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33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07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142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1450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5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Para </a:t>
            </a:r>
            <a:r>
              <a:rPr lang="en-US" dirty="0" err="1" smtClean="0"/>
              <a:t>isso</a:t>
            </a:r>
            <a:r>
              <a:rPr lang="en-US" dirty="0" smtClean="0"/>
              <a:t>,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aplicação</a:t>
            </a:r>
            <a:r>
              <a:rPr lang="en-US" dirty="0" smtClean="0"/>
              <a:t> Android </a:t>
            </a:r>
            <a:r>
              <a:rPr lang="en-US" dirty="0" err="1" smtClean="0"/>
              <a:t>foi</a:t>
            </a:r>
            <a:r>
              <a:rPr lang="en-US" dirty="0" smtClean="0"/>
              <a:t> </a:t>
            </a:r>
            <a:r>
              <a:rPr lang="en-US" dirty="0" err="1" smtClean="0"/>
              <a:t>desenvolvida</a:t>
            </a:r>
            <a:r>
              <a:rPr lang="en-US" dirty="0" smtClean="0"/>
              <a:t> </a:t>
            </a:r>
            <a:r>
              <a:rPr lang="en-US" dirty="0" err="1" smtClean="0"/>
              <a:t>capaz</a:t>
            </a:r>
            <a:r>
              <a:rPr lang="en-US" dirty="0" smtClean="0"/>
              <a:t> de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estimar</a:t>
            </a:r>
            <a:r>
              <a:rPr lang="en-US" dirty="0" smtClean="0"/>
              <a:t> o </a:t>
            </a:r>
            <a:r>
              <a:rPr lang="en-US" dirty="0" err="1" smtClean="0"/>
              <a:t>batimento</a:t>
            </a:r>
            <a:r>
              <a:rPr lang="en-US" dirty="0" smtClean="0"/>
              <a:t> </a:t>
            </a:r>
            <a:r>
              <a:rPr lang="en-US" dirty="0" err="1" smtClean="0"/>
              <a:t>cardíaco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mostrar</a:t>
            </a:r>
            <a:r>
              <a:rPr lang="en-US" dirty="0" smtClean="0"/>
              <a:t> o </a:t>
            </a:r>
            <a:r>
              <a:rPr lang="en-US" dirty="0" err="1" smtClean="0"/>
              <a:t>fluxo</a:t>
            </a:r>
            <a:r>
              <a:rPr lang="en-US" dirty="0" smtClean="0"/>
              <a:t> de </a:t>
            </a:r>
            <a:r>
              <a:rPr lang="en-US" dirty="0" err="1" smtClean="0"/>
              <a:t>sangue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tempo-real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tentar</a:t>
            </a:r>
            <a:r>
              <a:rPr lang="en-US" dirty="0" smtClean="0"/>
              <a:t> </a:t>
            </a:r>
            <a:r>
              <a:rPr lang="en-US" dirty="0" err="1" smtClean="0"/>
              <a:t>lidar</a:t>
            </a:r>
            <a:r>
              <a:rPr lang="en-US" dirty="0" smtClean="0"/>
              <a:t> com o </a:t>
            </a:r>
            <a:r>
              <a:rPr lang="en-US" dirty="0" err="1" smtClean="0"/>
              <a:t>movimento</a:t>
            </a:r>
            <a:r>
              <a:rPr lang="en-US" dirty="0" smtClean="0"/>
              <a:t> da </a:t>
            </a:r>
            <a:r>
              <a:rPr lang="en-US" dirty="0" err="1" smtClean="0"/>
              <a:t>pessoa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do smartphone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6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baseline="0" noProof="0" dirty="0" smtClean="0"/>
              <a:t> - </a:t>
            </a:r>
            <a:r>
              <a:rPr lang="en-US" baseline="0" noProof="0" dirty="0" err="1" smtClean="0"/>
              <a:t>Pesquisas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semelhantes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já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foram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feitas</a:t>
            </a:r>
            <a:endParaRPr lang="en-US" baseline="0" noProof="0" dirty="0" smtClean="0"/>
          </a:p>
          <a:p>
            <a:pPr marL="0" indent="0">
              <a:buFont typeface="Arial"/>
              <a:buNone/>
            </a:pPr>
            <a:r>
              <a:rPr lang="en-US" baseline="0" noProof="0" dirty="0" smtClean="0"/>
              <a:t>    - o </a:t>
            </a:r>
            <a:r>
              <a:rPr lang="en-US" baseline="0" noProof="0" dirty="0" err="1" smtClean="0"/>
              <a:t>artigo</a:t>
            </a:r>
            <a:r>
              <a:rPr lang="en-US" baseline="0" noProof="0" dirty="0" smtClean="0"/>
              <a:t> original do EVM </a:t>
            </a:r>
            <a:r>
              <a:rPr lang="en-US" baseline="0" noProof="0" dirty="0" err="1" smtClean="0"/>
              <a:t>demonstra</a:t>
            </a:r>
            <a:r>
              <a:rPr lang="en-US" baseline="0" noProof="0" dirty="0" smtClean="0"/>
              <a:t> o </a:t>
            </a:r>
            <a:r>
              <a:rPr lang="en-US" baseline="0" noProof="0" dirty="0" err="1" smtClean="0"/>
              <a:t>seu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uso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para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estimar</a:t>
            </a:r>
            <a:r>
              <a:rPr lang="en-US" baseline="0" noProof="0" dirty="0" smtClean="0"/>
              <a:t> o </a:t>
            </a:r>
            <a:r>
              <a:rPr lang="en-US" baseline="0" noProof="0" dirty="0" err="1" smtClean="0"/>
              <a:t>batimento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cardíaco</a:t>
            </a:r>
            <a:r>
              <a:rPr lang="en-US" baseline="0" noProof="0" dirty="0" smtClean="0"/>
              <a:t>, mas </a:t>
            </a:r>
            <a:r>
              <a:rPr lang="en-US" baseline="0" noProof="0" dirty="0" err="1" smtClean="0"/>
              <a:t>não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em</a:t>
            </a:r>
            <a:r>
              <a:rPr lang="en-US" baseline="0" noProof="0" dirty="0" smtClean="0"/>
              <a:t> tempo-real</a:t>
            </a:r>
          </a:p>
          <a:p>
            <a:pPr marL="0" indent="0">
              <a:buFont typeface="Arial"/>
              <a:buNone/>
            </a:pPr>
            <a:r>
              <a:rPr lang="en-US" baseline="0" noProof="0" dirty="0" smtClean="0"/>
              <a:t>    - outro </a:t>
            </a:r>
            <a:r>
              <a:rPr lang="en-US" baseline="0" noProof="0" dirty="0" err="1" smtClean="0"/>
              <a:t>artigo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demonstra</a:t>
            </a:r>
            <a:r>
              <a:rPr lang="en-US" baseline="0" noProof="0" dirty="0" smtClean="0"/>
              <a:t> o </a:t>
            </a:r>
            <a:r>
              <a:rPr lang="en-US" baseline="0" noProof="0" dirty="0" err="1" smtClean="0"/>
              <a:t>uso</a:t>
            </a:r>
            <a:r>
              <a:rPr lang="en-US" baseline="0" noProof="0" dirty="0" smtClean="0"/>
              <a:t> da </a:t>
            </a:r>
            <a:r>
              <a:rPr lang="en-US" baseline="0" noProof="0" dirty="0" err="1" smtClean="0"/>
              <a:t>técnica</a:t>
            </a:r>
            <a:r>
              <a:rPr lang="en-US" baseline="0" noProof="0" dirty="0" smtClean="0"/>
              <a:t> ICA </a:t>
            </a:r>
            <a:r>
              <a:rPr lang="en-US" baseline="0" noProof="0" dirty="0" err="1" smtClean="0"/>
              <a:t>para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obter</a:t>
            </a:r>
            <a:r>
              <a:rPr lang="en-US" baseline="0" noProof="0" dirty="0" smtClean="0"/>
              <a:t> o </a:t>
            </a:r>
            <a:r>
              <a:rPr lang="en-US" baseline="0" noProof="0" dirty="0" err="1" smtClean="0"/>
              <a:t>sinal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cardíaco</a:t>
            </a:r>
            <a:endParaRPr lang="en-US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36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</a:t>
            </a:r>
            <a:r>
              <a:rPr lang="en-US" dirty="0" err="1" smtClean="0"/>
              <a:t>Produtos</a:t>
            </a:r>
            <a:r>
              <a:rPr lang="en-US" dirty="0" smtClean="0"/>
              <a:t> </a:t>
            </a:r>
            <a:r>
              <a:rPr lang="en-US" dirty="0" err="1" smtClean="0"/>
              <a:t>semelhantes</a:t>
            </a:r>
            <a:r>
              <a:rPr lang="en-US" dirty="0" smtClean="0"/>
              <a:t> </a:t>
            </a:r>
            <a:r>
              <a:rPr lang="en-US" dirty="0" err="1" smtClean="0"/>
              <a:t>também</a:t>
            </a:r>
            <a:r>
              <a:rPr lang="en-US" dirty="0" smtClean="0"/>
              <a:t> </a:t>
            </a:r>
            <a:r>
              <a:rPr lang="en-US" dirty="0" err="1" smtClean="0"/>
              <a:t>existem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requerem</a:t>
            </a:r>
            <a:r>
              <a:rPr lang="en-US" dirty="0" smtClean="0"/>
              <a:t> hardware especial </a:t>
            </a:r>
            <a:r>
              <a:rPr lang="en-US" dirty="0" err="1" smtClean="0"/>
              <a:t>como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o laser Doppler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imagens</a:t>
            </a:r>
            <a:r>
              <a:rPr lang="en-US" dirty="0" smtClean="0"/>
              <a:t> </a:t>
            </a:r>
            <a:r>
              <a:rPr lang="en-US" dirty="0" err="1" smtClean="0"/>
              <a:t>térmicas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15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baseline="0" dirty="0" smtClean="0"/>
              <a:t> - </a:t>
            </a:r>
            <a:r>
              <a:rPr lang="en-US" baseline="0" dirty="0" err="1" smtClean="0"/>
              <a:t>Também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existem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aplicações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móveis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semelhantes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da Philips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e da </a:t>
            </a:r>
            <a:r>
              <a:rPr lang="en-US" baseline="0" dirty="0" err="1" smtClean="0"/>
              <a:t>ViTrox</a:t>
            </a:r>
            <a:r>
              <a:rPr lang="en-US" baseline="0" dirty="0" smtClean="0"/>
              <a:t> Technologies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fazem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uso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técnicas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diferentes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disponibilizam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81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baseline="0" dirty="0" smtClean="0"/>
              <a:t> - As </a:t>
            </a:r>
            <a:r>
              <a:rPr lang="en-US" baseline="0" dirty="0" err="1" smtClean="0"/>
              <a:t>principais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motivações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incluem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o facto de o </a:t>
            </a:r>
            <a:r>
              <a:rPr lang="en-US" baseline="0" dirty="0" err="1" smtClean="0"/>
              <a:t>método</a:t>
            </a:r>
            <a:r>
              <a:rPr lang="en-US" baseline="0" dirty="0" smtClean="0"/>
              <a:t> EVM </a:t>
            </a:r>
            <a:r>
              <a:rPr lang="en-US" baseline="0" dirty="0" err="1" smtClean="0"/>
              <a:t>ainda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testado</a:t>
            </a:r>
            <a:r>
              <a:rPr lang="en-US" baseline="0" dirty="0" smtClean="0"/>
              <a:t> e </a:t>
            </a:r>
            <a:r>
              <a:rPr lang="en-US" baseline="0" dirty="0" err="1" smtClean="0"/>
              <a:t>usado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smartphones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reduzir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requisitos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necessários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utilizar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método</a:t>
            </a:r>
            <a:r>
              <a:rPr lang="en-US" baseline="0" dirty="0" smtClean="0"/>
              <a:t> EVM e </a:t>
            </a:r>
            <a:r>
              <a:rPr lang="en-US" baseline="0" dirty="0" err="1" smtClean="0"/>
              <a:t>expandir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usos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</a:t>
            </a:r>
            <a:r>
              <a:rPr lang="en-US" baseline="0" dirty="0" err="1" smtClean="0"/>
              <a:t>comparar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resultados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batimento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cardíaco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obtidos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aplicação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desenvolvida</a:t>
            </a:r>
            <a:r>
              <a:rPr lang="en-US" baseline="0" dirty="0" smtClean="0"/>
              <a:t> com </a:t>
            </a:r>
            <a:r>
              <a:rPr lang="en-US" baseline="0" dirty="0" err="1" smtClean="0"/>
              <a:t>os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resultados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aplicações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existentes</a:t>
            </a:r>
            <a:endParaRPr lang="en-US" baseline="0" dirty="0" smtClean="0"/>
          </a:p>
          <a:p>
            <a:pPr marL="0" indent="0">
              <a:buFont typeface="Arial"/>
              <a:buNone/>
            </a:pPr>
            <a:r>
              <a:rPr lang="en-US" baseline="0" dirty="0" smtClean="0"/>
              <a:t>    - e a </a:t>
            </a:r>
            <a:r>
              <a:rPr lang="en-US" baseline="0" dirty="0" err="1" smtClean="0"/>
              <a:t>visualização</a:t>
            </a:r>
            <a:r>
              <a:rPr lang="en-US" baseline="0" dirty="0" smtClean="0"/>
              <a:t> do </a:t>
            </a:r>
            <a:r>
              <a:rPr lang="en-US" baseline="0" dirty="0" err="1" smtClean="0"/>
              <a:t>fluxo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sanguíneo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ajudar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detetar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assimetrias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um </a:t>
            </a:r>
            <a:r>
              <a:rPr lang="en-US" baseline="0" dirty="0" err="1" smtClean="0"/>
              <a:t>sintoma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problemas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arteriais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78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en-US" dirty="0" smtClean="0"/>
              <a:t> - As </a:t>
            </a:r>
            <a:r>
              <a:rPr lang="en-US" dirty="0" err="1" smtClean="0"/>
              <a:t>principais</a:t>
            </a:r>
            <a:r>
              <a:rPr lang="en-US" dirty="0" smtClean="0"/>
              <a:t> </a:t>
            </a:r>
            <a:r>
              <a:rPr lang="en-US" dirty="0" err="1" smtClean="0"/>
              <a:t>tecnologias</a:t>
            </a:r>
            <a:r>
              <a:rPr lang="en-US" dirty="0" smtClean="0"/>
              <a:t> </a:t>
            </a:r>
            <a:r>
              <a:rPr lang="en-US" dirty="0" err="1" smtClean="0"/>
              <a:t>usadas</a:t>
            </a:r>
            <a:r>
              <a:rPr lang="en-US" dirty="0" smtClean="0"/>
              <a:t> </a:t>
            </a:r>
            <a:r>
              <a:rPr lang="en-US" dirty="0" err="1" smtClean="0"/>
              <a:t>foram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    - </a:t>
            </a:r>
            <a:r>
              <a:rPr lang="en-US" dirty="0" err="1" smtClean="0"/>
              <a:t>plataforma</a:t>
            </a:r>
            <a:r>
              <a:rPr lang="en-US" dirty="0" smtClean="0"/>
              <a:t> Android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  - e </a:t>
            </a:r>
            <a:r>
              <a:rPr lang="en-US" dirty="0" err="1" smtClean="0"/>
              <a:t>OpenCV</a:t>
            </a:r>
            <a:r>
              <a:rPr lang="en-US" dirty="0" smtClean="0"/>
              <a:t>,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</a:t>
            </a:r>
            <a:r>
              <a:rPr lang="en-US" dirty="0" err="1" smtClean="0"/>
              <a:t>biblioteca</a:t>
            </a:r>
            <a:r>
              <a:rPr lang="en-US" dirty="0" smtClean="0"/>
              <a:t> de </a:t>
            </a:r>
            <a:r>
              <a:rPr lang="en-US" dirty="0" err="1" smtClean="0"/>
              <a:t>processamento</a:t>
            </a:r>
            <a:r>
              <a:rPr lang="en-US" dirty="0" smtClean="0"/>
              <a:t> de </a:t>
            </a:r>
            <a:r>
              <a:rPr lang="en-US" dirty="0" err="1" smtClean="0"/>
              <a:t>imagem</a:t>
            </a:r>
            <a:r>
              <a:rPr lang="en-US" dirty="0" smtClean="0"/>
              <a:t> e </a:t>
            </a:r>
            <a:r>
              <a:rPr lang="en-US" dirty="0" err="1" smtClean="0"/>
              <a:t>sinal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71EB3-0A49-BA41-AC31-76EE9CE93D8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48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g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gi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2"/>
          <p:cNvSpPr>
            <a:spLocks noChangeShapeType="1"/>
          </p:cNvSpPr>
          <p:nvPr userDrawn="1"/>
        </p:nvSpPr>
        <p:spPr bwMode="auto">
          <a:xfrm>
            <a:off x="460375" y="476250"/>
            <a:ext cx="82232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Frutiger LT Com 55 Roman" pitchFamily="-108" charset="0"/>
              <a:ea typeface="+mn-ea"/>
            </a:endParaRPr>
          </a:p>
        </p:txBody>
      </p:sp>
      <p:sp>
        <p:nvSpPr>
          <p:cNvPr id="5" name="Line 13"/>
          <p:cNvSpPr>
            <a:spLocks noChangeShapeType="1"/>
          </p:cNvSpPr>
          <p:nvPr userDrawn="1"/>
        </p:nvSpPr>
        <p:spPr bwMode="auto">
          <a:xfrm>
            <a:off x="460375" y="2457450"/>
            <a:ext cx="82232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Frutiger LT Com 55 Roman" pitchFamily="-108" charset="0"/>
              <a:ea typeface="+mn-ea"/>
            </a:endParaRPr>
          </a:p>
        </p:txBody>
      </p:sp>
      <p:sp>
        <p:nvSpPr>
          <p:cNvPr id="6" name="Line 14"/>
          <p:cNvSpPr>
            <a:spLocks noChangeShapeType="1"/>
          </p:cNvSpPr>
          <p:nvPr userDrawn="1"/>
        </p:nvSpPr>
        <p:spPr bwMode="auto">
          <a:xfrm>
            <a:off x="460375" y="6113463"/>
            <a:ext cx="822325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Frutiger LT Com 55 Roman" pitchFamily="-108" charset="0"/>
              <a:ea typeface="+mn-ea"/>
            </a:endParaRP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0375" y="534988"/>
            <a:ext cx="8223250" cy="104457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0375" y="1754188"/>
            <a:ext cx="8223250" cy="53975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0027" y="6170382"/>
            <a:ext cx="1590246" cy="549074"/>
          </a:xfrm>
          <a:prstGeom prst="rect">
            <a:avLst/>
          </a:prstGeom>
        </p:spPr>
      </p:pic>
      <p:pic>
        <p:nvPicPr>
          <p:cNvPr id="2" name="Picture 1" descr="feup-capa.gi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74" r="68056" b="27774"/>
          <a:stretch/>
        </p:blipFill>
        <p:spPr>
          <a:xfrm>
            <a:off x="5485794" y="6228778"/>
            <a:ext cx="1645248" cy="550800"/>
          </a:xfrm>
          <a:prstGeom prst="rect">
            <a:avLst/>
          </a:prstGeom>
        </p:spPr>
      </p:pic>
      <p:sp>
        <p:nvSpPr>
          <p:cNvPr id="10" name="Text Box 16"/>
          <p:cNvSpPr txBox="1">
            <a:spLocks noChangeArrowheads="1"/>
          </p:cNvSpPr>
          <p:nvPr userDrawn="1"/>
        </p:nvSpPr>
        <p:spPr bwMode="auto">
          <a:xfrm>
            <a:off x="457200" y="6324600"/>
            <a:ext cx="1800225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spcBef>
                <a:spcPct val="50000"/>
              </a:spcBef>
              <a:defRPr/>
            </a:pPr>
            <a:r>
              <a:rPr lang="de-DE" sz="800" dirty="0">
                <a:solidFill>
                  <a:schemeClr val="bg1">
                    <a:lumMod val="50000"/>
                  </a:schemeClr>
                </a:solidFill>
              </a:rPr>
              <a:t>© Fraunhofer </a:t>
            </a:r>
            <a:r>
              <a:rPr lang="de-DE" sz="800" dirty="0" smtClean="0">
                <a:solidFill>
                  <a:schemeClr val="bg1">
                    <a:lumMod val="50000"/>
                  </a:schemeClr>
                </a:solidFill>
              </a:rPr>
              <a:t>Portugal 2012</a:t>
            </a:r>
            <a:endParaRPr lang="de-DE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627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0520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0027" y="6170382"/>
            <a:ext cx="1590246" cy="549074"/>
          </a:xfrm>
          <a:prstGeom prst="rect">
            <a:avLst/>
          </a:prstGeom>
        </p:spPr>
      </p:pic>
      <p:sp>
        <p:nvSpPr>
          <p:cNvPr id="13" name="Line 8"/>
          <p:cNvSpPr>
            <a:spLocks noChangeShapeType="1"/>
          </p:cNvSpPr>
          <p:nvPr userDrawn="1"/>
        </p:nvSpPr>
        <p:spPr bwMode="auto">
          <a:xfrm>
            <a:off x="460375" y="1601788"/>
            <a:ext cx="82232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9"/>
          <p:cNvSpPr>
            <a:spLocks noChangeShapeType="1"/>
          </p:cNvSpPr>
          <p:nvPr userDrawn="1"/>
        </p:nvSpPr>
        <p:spPr bwMode="auto">
          <a:xfrm>
            <a:off x="460375" y="476250"/>
            <a:ext cx="82232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60375" y="1906588"/>
            <a:ext cx="8223250" cy="39592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7" name="TextBox 8"/>
          <p:cNvSpPr txBox="1">
            <a:spLocks noChangeArrowheads="1"/>
          </p:cNvSpPr>
          <p:nvPr userDrawn="1"/>
        </p:nvSpPr>
        <p:spPr bwMode="auto">
          <a:xfrm>
            <a:off x="8191500" y="5819775"/>
            <a:ext cx="4953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fld id="{BDF3EEC8-A342-487B-99ED-8F09D4F96ADA}" type="slidenum">
              <a:rPr lang="pt-PT" sz="1200">
                <a:latin typeface="Frutiger 55 Roman" pitchFamily="34" charset="0"/>
              </a:rPr>
              <a:pPr algn="r"/>
              <a:t>‹#›</a:t>
            </a:fld>
            <a:endParaRPr lang="en-GB" sz="1200" dirty="0">
              <a:latin typeface="Frutiger 55 Roman" pitchFamily="34" charset="0"/>
            </a:endParaRPr>
          </a:p>
        </p:txBody>
      </p:sp>
      <p:sp>
        <p:nvSpPr>
          <p:cNvPr id="2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60375" y="516269"/>
            <a:ext cx="8223250" cy="609196"/>
          </a:xfrm>
          <a:prstGeom prst="rect">
            <a:avLst/>
          </a:prstGeom>
        </p:spPr>
        <p:txBody>
          <a:bodyPr/>
          <a:lstStyle>
            <a:lvl1pPr marL="514350" indent="-51435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179C7D"/>
              </a:buClr>
              <a:buSzPct val="120000"/>
              <a:buFont typeface="+mj-lt"/>
              <a:buAutoNum type="arabicPeriod"/>
              <a:defRPr lang="de-DE" sz="3200" b="1" kern="1200" baseline="0" dirty="0">
                <a:solidFill>
                  <a:schemeClr val="tx1"/>
                </a:solidFill>
                <a:latin typeface="Frutiger LT Com 45 Light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Main title</a:t>
            </a:r>
            <a:endParaRPr lang="de-DE" dirty="0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0" hasCustomPrompt="1"/>
          </p:nvPr>
        </p:nvSpPr>
        <p:spPr>
          <a:xfrm>
            <a:off x="995896" y="1144514"/>
            <a:ext cx="7690904" cy="457273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Subtitle</a:t>
            </a:r>
          </a:p>
        </p:txBody>
      </p:sp>
      <p:pic>
        <p:nvPicPr>
          <p:cNvPr id="9" name="Picture 8" descr="feup-capa.gi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74" r="68056" b="27774"/>
          <a:stretch/>
        </p:blipFill>
        <p:spPr>
          <a:xfrm>
            <a:off x="5485794" y="6228778"/>
            <a:ext cx="1645248" cy="5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148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0027" y="6170382"/>
            <a:ext cx="1590246" cy="549074"/>
          </a:xfrm>
          <a:prstGeom prst="rect">
            <a:avLst/>
          </a:prstGeom>
        </p:spPr>
      </p:pic>
      <p:sp>
        <p:nvSpPr>
          <p:cNvPr id="8" name="Line 8"/>
          <p:cNvSpPr>
            <a:spLocks noChangeShapeType="1"/>
          </p:cNvSpPr>
          <p:nvPr userDrawn="1"/>
        </p:nvSpPr>
        <p:spPr bwMode="auto">
          <a:xfrm>
            <a:off x="460375" y="1601788"/>
            <a:ext cx="822325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Line 9"/>
          <p:cNvSpPr>
            <a:spLocks noChangeShapeType="1"/>
          </p:cNvSpPr>
          <p:nvPr userDrawn="1"/>
        </p:nvSpPr>
        <p:spPr bwMode="auto">
          <a:xfrm>
            <a:off x="460375" y="476250"/>
            <a:ext cx="822325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460375" y="1906588"/>
            <a:ext cx="4111625" cy="39592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0"/>
          </p:nvPr>
        </p:nvSpPr>
        <p:spPr>
          <a:xfrm>
            <a:off x="4572000" y="1906010"/>
            <a:ext cx="4111625" cy="39592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TextBox 8"/>
          <p:cNvSpPr txBox="1">
            <a:spLocks noChangeArrowheads="1"/>
          </p:cNvSpPr>
          <p:nvPr userDrawn="1"/>
        </p:nvSpPr>
        <p:spPr bwMode="auto">
          <a:xfrm>
            <a:off x="8191500" y="5819775"/>
            <a:ext cx="4953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fld id="{BDF3EEC8-A342-487B-99ED-8F09D4F96ADA}" type="slidenum">
              <a:rPr lang="pt-PT" sz="1200">
                <a:latin typeface="Frutiger 55 Roman" pitchFamily="34" charset="0"/>
              </a:rPr>
              <a:pPr algn="r"/>
              <a:t>‹#›</a:t>
            </a:fld>
            <a:endParaRPr lang="en-GB" sz="1200" dirty="0">
              <a:latin typeface="Frutiger 55 Roman" pitchFamily="34" charset="0"/>
            </a:endParaRPr>
          </a:p>
        </p:txBody>
      </p:sp>
      <p:sp>
        <p:nvSpPr>
          <p:cNvPr id="2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60375" y="516269"/>
            <a:ext cx="8223250" cy="609196"/>
          </a:xfrm>
          <a:prstGeom prst="rect">
            <a:avLst/>
          </a:prstGeom>
        </p:spPr>
        <p:txBody>
          <a:bodyPr/>
          <a:lstStyle>
            <a:lvl1pPr marL="514350" indent="-51435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179C7D"/>
              </a:buClr>
              <a:buSzPct val="120000"/>
              <a:buFont typeface="+mj-lt"/>
              <a:buAutoNum type="arabicPeriod"/>
              <a:defRPr lang="de-DE" sz="3200" b="1" kern="1200" baseline="0" dirty="0">
                <a:solidFill>
                  <a:schemeClr val="tx1"/>
                </a:solidFill>
                <a:latin typeface="Frutiger LT Com 45 Light" pitchFamily="34" charset="0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Main title</a:t>
            </a:r>
            <a:endParaRPr lang="de-DE" dirty="0"/>
          </a:p>
        </p:txBody>
      </p:sp>
      <p:sp>
        <p:nvSpPr>
          <p:cNvPr id="21" name="Content Placeholder 25"/>
          <p:cNvSpPr>
            <a:spLocks noGrp="1"/>
          </p:cNvSpPr>
          <p:nvPr>
            <p:ph sz="quarter" idx="11" hasCustomPrompt="1"/>
          </p:nvPr>
        </p:nvSpPr>
        <p:spPr>
          <a:xfrm>
            <a:off x="995896" y="1144514"/>
            <a:ext cx="7690904" cy="457273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edit Subtitle</a:t>
            </a:r>
          </a:p>
        </p:txBody>
      </p:sp>
      <p:pic>
        <p:nvPicPr>
          <p:cNvPr id="10" name="Picture 9" descr="feup-capa.gif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74" r="68056" b="27774"/>
          <a:stretch/>
        </p:blipFill>
        <p:spPr>
          <a:xfrm>
            <a:off x="5485794" y="6228778"/>
            <a:ext cx="1645248" cy="5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235" y="589360"/>
            <a:ext cx="7679531" cy="1473398"/>
          </a:xfrm>
          <a:prstGeom prst="rect">
            <a:avLst/>
          </a:prstGeom>
        </p:spPr>
        <p:txBody>
          <a:bodyPr lIns="64291" tIns="32146" rIns="64291" bIns="32146"/>
          <a:lstStyle/>
          <a:p>
            <a:r>
              <a:rPr lang="pt-PT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235" y="2107406"/>
            <a:ext cx="7679531" cy="4241602"/>
          </a:xfrm>
          <a:prstGeom prst="rect">
            <a:avLst/>
          </a:prstGeom>
        </p:spPr>
        <p:txBody>
          <a:bodyPr lIns="64291" tIns="32146" rIns="64291" bIns="32146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446984" y="6599039"/>
            <a:ext cx="241102" cy="241102"/>
          </a:xfrm>
          <a:prstGeom prst="rect">
            <a:avLst/>
          </a:prstGeom>
        </p:spPr>
        <p:txBody>
          <a:bodyPr lIns="64291" tIns="32146" rIns="64291" bIns="32146"/>
          <a:lstStyle>
            <a:lvl1pPr>
              <a:defRPr/>
            </a:lvl1pPr>
          </a:lstStyle>
          <a:p>
            <a:fld id="{DCFD0E36-FEAD-4B44-9E4F-CC0107BF95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564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460375" y="6113463"/>
            <a:ext cx="822325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Frutiger LT Com 55 Roman" pitchFamily="-108" charset="0"/>
              <a:ea typeface="+mn-ea"/>
            </a:endParaRPr>
          </a:p>
        </p:txBody>
      </p:sp>
      <p:sp>
        <p:nvSpPr>
          <p:cNvPr id="1040" name="Text Box 16"/>
          <p:cNvSpPr txBox="1">
            <a:spLocks noChangeArrowheads="1"/>
          </p:cNvSpPr>
          <p:nvPr/>
        </p:nvSpPr>
        <p:spPr bwMode="auto">
          <a:xfrm>
            <a:off x="457200" y="6324600"/>
            <a:ext cx="1800225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spcBef>
                <a:spcPct val="50000"/>
              </a:spcBef>
              <a:defRPr/>
            </a:pPr>
            <a:r>
              <a:rPr lang="de-DE" sz="800" dirty="0">
                <a:solidFill>
                  <a:schemeClr val="bg1">
                    <a:lumMod val="50000"/>
                  </a:schemeClr>
                </a:solidFill>
              </a:rPr>
              <a:t>© Fraunhofer </a:t>
            </a:r>
            <a:r>
              <a:rPr lang="de-DE" sz="800" dirty="0" smtClean="0">
                <a:solidFill>
                  <a:schemeClr val="bg1">
                    <a:lumMod val="50000"/>
                  </a:schemeClr>
                </a:solidFill>
              </a:rPr>
              <a:t>Portugal 2012</a:t>
            </a:r>
            <a:endParaRPr lang="de-DE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697" r:id="rId2"/>
    <p:sldLayoutId id="2147483696" r:id="rId3"/>
    <p:sldLayoutId id="2147483699" r:id="rId4"/>
    <p:sldLayoutId id="2147483718" r:id="rId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ＭＳ Ｐゴシック" pitchFamily="-108" charset="-128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  <a:ea typeface="ＭＳ Ｐゴシック" pitchFamily="-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  <a:ea typeface="ＭＳ Ｐゴシック" pitchFamily="-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  <a:ea typeface="ＭＳ Ｐゴシック" pitchFamily="-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  <a:ea typeface="ＭＳ Ｐゴシック" pitchFamily="-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-108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40000"/>
        </a:spcAft>
        <a:buClr>
          <a:schemeClr val="tx2"/>
        </a:buClr>
        <a:buFont typeface="Wingdings" pitchFamily="2" charset="2"/>
        <a:defRPr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1pPr>
      <a:lvl2pPr marL="268288" indent="-266700" algn="l" rtl="0" eaLnBrk="1" fontAlgn="base" hangingPunct="1">
        <a:spcBef>
          <a:spcPct val="0"/>
        </a:spcBef>
        <a:spcAft>
          <a:spcPct val="40000"/>
        </a:spcAft>
        <a:buClr>
          <a:schemeClr val="tx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2pPr>
      <a:lvl3pPr marL="531813" indent="-261938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3pPr>
      <a:lvl4pPr marL="800100" indent="-266700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4pPr>
      <a:lvl5pPr marL="1079500" indent="-277813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5pPr>
      <a:lvl6pPr marL="1536700" indent="-277813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-108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6pPr>
      <a:lvl7pPr marL="1993900" indent="-277813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-108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7pPr>
      <a:lvl8pPr marL="2451100" indent="-277813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-108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8pPr>
      <a:lvl9pPr marL="2908300" indent="-277813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-108" charset="2"/>
        <a:buChar char="n"/>
        <a:defRPr>
          <a:solidFill>
            <a:schemeClr val="tx1"/>
          </a:solidFill>
          <a:latin typeface="+mn-lt"/>
          <a:ea typeface="ＭＳ Ｐゴシック" pitchFamily="-108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4" Type="http://schemas.openxmlformats.org/officeDocument/2006/relationships/video" Target="../media/media2.avi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11.xml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microsoft.com/office/2007/relationships/media" Target="../media/media1.wmv"/><Relationship Id="rId2" Type="http://schemas.openxmlformats.org/officeDocument/2006/relationships/video" Target="../media/media1.wm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4.png"/><Relationship Id="rId1" Type="http://schemas.microsoft.com/office/2007/relationships/media" Target="../media/media3.avi"/><Relationship Id="rId2" Type="http://schemas.openxmlformats.org/officeDocument/2006/relationships/video" Target="../media/media3.avi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chart" Target="../charts/char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chart" Target="../charts/char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chart" Target="../charts/char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chart" Target="../charts/char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chart" Target="../charts/char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chart" Target="../charts/char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chart" Target="../charts/char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chart" Target="../charts/char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chart" Target="../charts/char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Android-based implementation </a:t>
            </a:r>
            <a:br>
              <a:rPr lang="en-US" sz="3200" dirty="0"/>
            </a:br>
            <a:r>
              <a:rPr lang="en-US" sz="3200" dirty="0"/>
              <a:t>of Eulerian Video Magnification </a:t>
            </a:r>
            <a:br>
              <a:rPr lang="en-US" sz="3200" dirty="0"/>
            </a:br>
            <a:r>
              <a:rPr lang="en-US" sz="3200" dirty="0"/>
              <a:t>for vital signs monitoring</a:t>
            </a:r>
          </a:p>
        </p:txBody>
      </p:sp>
      <p:sp>
        <p:nvSpPr>
          <p:cNvPr id="3" name="Content Placeholder 5"/>
          <p:cNvSpPr txBox="1">
            <a:spLocks/>
          </p:cNvSpPr>
          <p:nvPr/>
        </p:nvSpPr>
        <p:spPr>
          <a:xfrm>
            <a:off x="460375" y="1906588"/>
            <a:ext cx="8223250" cy="395922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 baseline="0">
                <a:solidFill>
                  <a:schemeClr val="tx1"/>
                </a:solidFill>
                <a:latin typeface="+mn-lt"/>
                <a:ea typeface="ＭＳ Ｐゴシック" pitchFamily="-108" charset="-128"/>
                <a:cs typeface="+mn-cs"/>
              </a:defRPr>
            </a:lvl1pPr>
            <a:lvl2pPr marL="268288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endParaRPr lang="en-US" dirty="0"/>
          </a:p>
        </p:txBody>
      </p:sp>
      <p:pic>
        <p:nvPicPr>
          <p:cNvPr id="2" name="Picture 1" descr="ic_launch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8206" y="3276701"/>
            <a:ext cx="1828800" cy="1828800"/>
          </a:xfrm>
          <a:prstGeom prst="rect">
            <a:avLst/>
          </a:prstGeom>
        </p:spPr>
      </p:pic>
      <p:sp>
        <p:nvSpPr>
          <p:cNvPr id="6" name="Content Placeholder 5"/>
          <p:cNvSpPr txBox="1">
            <a:spLocks/>
          </p:cNvSpPr>
          <p:nvPr/>
        </p:nvSpPr>
        <p:spPr>
          <a:xfrm>
            <a:off x="459927" y="2515206"/>
            <a:ext cx="4112073" cy="3502877"/>
          </a:xfrm>
          <a:prstGeom prst="rect">
            <a:avLst/>
          </a:prstGeom>
        </p:spPr>
        <p:txBody>
          <a:bodyPr anchor="b" anchorCtr="0"/>
          <a:lstStyle>
            <a:lvl1pPr marL="342900" indent="-3429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 b="1">
                <a:solidFill>
                  <a:schemeClr val="tx1"/>
                </a:solidFill>
                <a:latin typeface="+mj-lt"/>
                <a:ea typeface="ＭＳ Ｐゴシック" pitchFamily="-108" charset="-128"/>
                <a:cs typeface="+mn-cs"/>
              </a:defRPr>
            </a:lvl1pPr>
            <a:lvl2pPr marL="268288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2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marL="1588" lvl="1" indent="0">
              <a:buNone/>
            </a:pPr>
            <a:r>
              <a:rPr lang="en-US" dirty="0">
                <a:latin typeface="+mj-lt"/>
              </a:rPr>
              <a:t>s</a:t>
            </a:r>
            <a:r>
              <a:rPr lang="en-US" dirty="0" smtClean="0">
                <a:latin typeface="+mj-lt"/>
              </a:rPr>
              <a:t>upervised</a:t>
            </a:r>
            <a:r>
              <a:rPr lang="en-US" sz="1800" dirty="0" smtClean="0">
                <a:latin typeface="+mj-lt"/>
              </a:rPr>
              <a:t> by</a:t>
            </a:r>
          </a:p>
          <a:p>
            <a:pPr lvl="1">
              <a:buClr>
                <a:schemeClr val="bg2"/>
              </a:buClr>
            </a:pPr>
            <a:r>
              <a:rPr lang="en-US" dirty="0" err="1" smtClean="0">
                <a:latin typeface="+mj-lt"/>
              </a:rPr>
              <a:t>Luís</a:t>
            </a:r>
            <a:r>
              <a:rPr lang="en-US" dirty="0" smtClean="0">
                <a:latin typeface="+mj-lt"/>
              </a:rPr>
              <a:t> Teixeira (FEUP)</a:t>
            </a:r>
          </a:p>
          <a:p>
            <a:pPr lvl="1">
              <a:buClr>
                <a:schemeClr val="bg2"/>
              </a:buClr>
            </a:pPr>
            <a:r>
              <a:rPr lang="en-US" dirty="0" err="1" smtClean="0">
                <a:latin typeface="+mj-lt"/>
              </a:rPr>
              <a:t>Luís</a:t>
            </a:r>
            <a:r>
              <a:rPr lang="en-US" dirty="0" smtClean="0">
                <a:latin typeface="+mj-lt"/>
              </a:rPr>
              <a:t> Rosado (</a:t>
            </a:r>
            <a:r>
              <a:rPr lang="en-US" dirty="0" err="1" smtClean="0">
                <a:latin typeface="+mj-lt"/>
              </a:rPr>
              <a:t>Fraunhofer</a:t>
            </a:r>
            <a:r>
              <a:rPr lang="en-US" dirty="0" smtClean="0">
                <a:latin typeface="+mj-lt"/>
              </a:rPr>
              <a:t>)</a:t>
            </a:r>
            <a:endParaRPr lang="en-US" dirty="0">
              <a:latin typeface="+mj-lt"/>
            </a:endParaRPr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4572000" y="2515206"/>
            <a:ext cx="4112073" cy="3502877"/>
          </a:xfrm>
          <a:prstGeom prst="rect">
            <a:avLst/>
          </a:prstGeom>
        </p:spPr>
        <p:txBody>
          <a:bodyPr anchor="b" anchorCtr="0"/>
          <a:lstStyle>
            <a:lvl1pPr marL="342900" indent="-3429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 b="1">
                <a:solidFill>
                  <a:schemeClr val="tx1"/>
                </a:solidFill>
                <a:latin typeface="+mj-lt"/>
                <a:ea typeface="ＭＳ Ｐゴシック" pitchFamily="-108" charset="-128"/>
                <a:cs typeface="+mn-cs"/>
              </a:defRPr>
            </a:lvl1pPr>
            <a:lvl2pPr marL="268288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2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marL="1588" lvl="1" indent="0" algn="r">
              <a:buNone/>
            </a:pPr>
            <a:r>
              <a:rPr lang="en-US" dirty="0" smtClean="0">
                <a:latin typeface="+mj-lt"/>
              </a:rPr>
              <a:t>Pedro Chambino</a:t>
            </a:r>
          </a:p>
          <a:p>
            <a:pPr marL="1588" lvl="1" indent="0" algn="r">
              <a:buNone/>
            </a:pPr>
            <a:r>
              <a:rPr lang="en-US" dirty="0">
                <a:latin typeface="+mj-lt"/>
              </a:rPr>
              <a:t>July 18th, </a:t>
            </a:r>
            <a:r>
              <a:rPr lang="en-US" dirty="0" smtClean="0">
                <a:latin typeface="+mj-lt"/>
              </a:rPr>
              <a:t>2013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7611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Eulerian Video </a:t>
            </a:r>
            <a:r>
              <a:rPr lang="en-US" dirty="0" smtClean="0"/>
              <a:t>Magnification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57" y="2210608"/>
            <a:ext cx="9078986" cy="335057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60375" y="5805264"/>
            <a:ext cx="776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+mn-lt"/>
              </a:rPr>
              <a:t>Source:</a:t>
            </a:r>
            <a:r>
              <a:rPr lang="en-US" sz="1200" dirty="0" smtClean="0">
                <a:latin typeface="+mn-lt"/>
              </a:rPr>
              <a:t> Eulerian </a:t>
            </a:r>
            <a:r>
              <a:rPr lang="en-US" sz="1200" dirty="0">
                <a:latin typeface="+mn-lt"/>
              </a:rPr>
              <a:t>Video Magnification for Revealing Subtle Changes in the World, </a:t>
            </a:r>
            <a:r>
              <a:rPr lang="en-US" sz="1200" dirty="0" smtClean="0">
                <a:latin typeface="+mn-lt"/>
              </a:rPr>
              <a:t>2012</a:t>
            </a:r>
          </a:p>
        </p:txBody>
      </p:sp>
      <p:sp>
        <p:nvSpPr>
          <p:cNvPr id="6" name="AutoShape 48"/>
          <p:cNvSpPr>
            <a:spLocks noChangeArrowheads="1"/>
          </p:cNvSpPr>
          <p:nvPr/>
        </p:nvSpPr>
        <p:spPr bwMode="auto">
          <a:xfrm rot="5400000">
            <a:off x="1678116" y="1829911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AutoShape 48"/>
          <p:cNvSpPr>
            <a:spLocks noChangeArrowheads="1"/>
          </p:cNvSpPr>
          <p:nvPr/>
        </p:nvSpPr>
        <p:spPr bwMode="auto">
          <a:xfrm rot="5400000">
            <a:off x="3924502" y="1829911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AutoShape 48"/>
          <p:cNvSpPr>
            <a:spLocks noChangeArrowheads="1"/>
          </p:cNvSpPr>
          <p:nvPr/>
        </p:nvSpPr>
        <p:spPr bwMode="auto">
          <a:xfrm rot="5400000">
            <a:off x="6043988" y="2134206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AutoShape 48"/>
          <p:cNvSpPr>
            <a:spLocks noChangeArrowheads="1"/>
          </p:cNvSpPr>
          <p:nvPr/>
        </p:nvSpPr>
        <p:spPr bwMode="auto">
          <a:xfrm rot="5400000">
            <a:off x="6475687" y="2134206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AutoShape 48"/>
          <p:cNvSpPr>
            <a:spLocks noChangeArrowheads="1"/>
          </p:cNvSpPr>
          <p:nvPr/>
        </p:nvSpPr>
        <p:spPr bwMode="auto">
          <a:xfrm rot="5400000">
            <a:off x="6957782" y="1829911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48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-face-Gdown-4-ideal-0.75-4-alpha-50-window-60-RGB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4700" y="1906588"/>
            <a:ext cx="3484563" cy="3959225"/>
          </a:xfrm>
        </p:spPr>
      </p:pic>
      <p:pic>
        <p:nvPicPr>
          <p:cNvPr id="9" name="1-face-plot-rgb-raw-traces.avi">
            <a:hlinkClick r:id="" action="ppaction://media"/>
          </p:cNvPr>
          <p:cNvPicPr>
            <a:picLocks noGrp="1" noChangeAspect="1"/>
          </p:cNvPicPr>
          <p:nvPr>
            <p:ph idx="10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84738" y="1906588"/>
            <a:ext cx="3484562" cy="3959225"/>
          </a:xfrm>
        </p:spPr>
      </p:pic>
      <p:sp>
        <p:nvSpPr>
          <p:cNvPr id="34817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Implementation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Eulerian Video </a:t>
            </a:r>
            <a:r>
              <a:rPr lang="en-US" dirty="0" smtClean="0"/>
              <a:t>Magnification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56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lgorithm-flow.pdf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810" b="-12810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Overall algorithm</a:t>
            </a:r>
            <a:endParaRPr lang="en-US" dirty="0"/>
          </a:p>
        </p:txBody>
      </p:sp>
      <p:sp>
        <p:nvSpPr>
          <p:cNvPr id="14" name="AutoShape 48"/>
          <p:cNvSpPr>
            <a:spLocks noChangeArrowheads="1"/>
          </p:cNvSpPr>
          <p:nvPr/>
        </p:nvSpPr>
        <p:spPr bwMode="auto">
          <a:xfrm rot="5400000">
            <a:off x="967523" y="198221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AutoShape 48"/>
          <p:cNvSpPr>
            <a:spLocks noChangeArrowheads="1"/>
          </p:cNvSpPr>
          <p:nvPr/>
        </p:nvSpPr>
        <p:spPr bwMode="auto">
          <a:xfrm rot="5400000">
            <a:off x="2059016" y="198221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AutoShape 48"/>
          <p:cNvSpPr>
            <a:spLocks noChangeArrowheads="1"/>
          </p:cNvSpPr>
          <p:nvPr/>
        </p:nvSpPr>
        <p:spPr bwMode="auto">
          <a:xfrm rot="5400000">
            <a:off x="3581804" y="198221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AutoShape 48"/>
          <p:cNvSpPr>
            <a:spLocks noChangeArrowheads="1"/>
          </p:cNvSpPr>
          <p:nvPr/>
        </p:nvSpPr>
        <p:spPr bwMode="auto">
          <a:xfrm rot="5400000">
            <a:off x="5104794" y="198221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48"/>
          <p:cNvSpPr>
            <a:spLocks noChangeArrowheads="1"/>
          </p:cNvSpPr>
          <p:nvPr/>
        </p:nvSpPr>
        <p:spPr bwMode="auto">
          <a:xfrm rot="16200000">
            <a:off x="3581804" y="4418691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AutoShape 48"/>
          <p:cNvSpPr>
            <a:spLocks noChangeArrowheads="1"/>
          </p:cNvSpPr>
          <p:nvPr/>
        </p:nvSpPr>
        <p:spPr bwMode="auto">
          <a:xfrm rot="16200000">
            <a:off x="5066694" y="4418995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AutoShape 48"/>
          <p:cNvSpPr>
            <a:spLocks noChangeArrowheads="1"/>
          </p:cNvSpPr>
          <p:nvPr/>
        </p:nvSpPr>
        <p:spPr bwMode="auto">
          <a:xfrm rot="5400000">
            <a:off x="6348586" y="304800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AutoShape 48"/>
          <p:cNvSpPr>
            <a:spLocks noChangeArrowheads="1"/>
          </p:cNvSpPr>
          <p:nvPr/>
        </p:nvSpPr>
        <p:spPr bwMode="auto">
          <a:xfrm rot="5400000">
            <a:off x="7846176" y="304800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639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2 at 100 alpha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31988" y="1906588"/>
            <a:ext cx="5278437" cy="3959225"/>
          </a:xfrm>
        </p:spPr>
      </p:pic>
      <p:sp>
        <p:nvSpPr>
          <p:cNvPr id="34817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Implementation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Heart rate estimation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4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pulse.png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906" r="-14906"/>
          <a:stretch>
            <a:fillRect/>
          </a:stretch>
        </p:blipFill>
        <p:spPr/>
      </p:pic>
      <p:sp>
        <p:nvSpPr>
          <p:cNvPr id="34817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Implementation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Android </a:t>
            </a:r>
            <a:r>
              <a:rPr lang="en-US" dirty="0" smtClean="0"/>
              <a:t>integration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6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5"/>
            </a:pP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Performance optimizations</a:t>
            </a:r>
            <a:endParaRPr lang="en-US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195790616"/>
              </p:ext>
            </p:extLst>
          </p:nvPr>
        </p:nvGraphicFramePr>
        <p:xfrm>
          <a:off x="460375" y="1772816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High </a:t>
            </a:r>
            <a:r>
              <a:rPr lang="en-US" sz="1200" dirty="0">
                <a:latin typeface="Frutiger 55 Roman" pitchFamily="34" charset="0"/>
              </a:rPr>
              <a:t>performance C++ </a:t>
            </a:r>
            <a:r>
              <a:rPr lang="en-US" sz="1200" dirty="0" smtClean="0">
                <a:latin typeface="Frutiger 55 Roman" pitchFamily="34" charset="0"/>
              </a:rPr>
              <a:t>Profiler, 2013</a:t>
            </a:r>
            <a:endParaRPr lang="en-US" sz="1200" dirty="0">
              <a:latin typeface="Frutiger 55 Roma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913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pulse-normal.pdf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092" b="-12092"/>
          <a:stretch>
            <a:fillRect/>
          </a:stretch>
        </p:blipFill>
        <p:spPr/>
      </p:pic>
      <p:pic>
        <p:nvPicPr>
          <p:cNvPr id="8" name="Content Placeholder 7" descr="pulse-after-exercise.pdf"/>
          <p:cNvPicPr>
            <a:picLocks noGrp="1" noChangeAspect="1"/>
          </p:cNvPicPr>
          <p:nvPr>
            <p:ph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092" b="-12092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5"/>
            </a:pP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Heart </a:t>
            </a:r>
            <a:r>
              <a:rPr lang="en-US" dirty="0" smtClean="0"/>
              <a:t>rate comparisons using Bland-Altman plots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2226" y="1753711"/>
            <a:ext cx="380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+mn-lt"/>
              </a:rPr>
              <a:t>Agreement between Pulse application and a </a:t>
            </a:r>
            <a:r>
              <a:rPr lang="en-US" sz="1400" dirty="0">
                <a:latin typeface="+mn-lt"/>
              </a:rPr>
              <a:t>blood pressure meter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24299" y="1753711"/>
            <a:ext cx="38074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+mn-lt"/>
              </a:rPr>
              <a:t>Agreement between Pulse application and a </a:t>
            </a:r>
            <a:r>
              <a:rPr lang="en-US" sz="1400" dirty="0">
                <a:latin typeface="+mn-lt"/>
              </a:rPr>
              <a:t>blood pressure </a:t>
            </a:r>
            <a:r>
              <a:rPr lang="en-US" sz="1400" dirty="0" smtClean="0">
                <a:latin typeface="+mn-lt"/>
              </a:rPr>
              <a:t>meter after physical exercise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38830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375" y="2292103"/>
            <a:ext cx="4111625" cy="3188194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2291525"/>
            <a:ext cx="4111625" cy="3188194"/>
          </a:xfr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5"/>
            </a:pP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Heart rate comparisons </a:t>
            </a:r>
            <a:r>
              <a:rPr lang="en-US" dirty="0" smtClean="0"/>
              <a:t>against </a:t>
            </a:r>
            <a:r>
              <a:rPr lang="en-US" dirty="0" err="1" smtClean="0"/>
              <a:t>ViTrox</a:t>
            </a:r>
            <a:r>
              <a:rPr lang="en-US" dirty="0" smtClean="0"/>
              <a:t> application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2226" y="1753711"/>
            <a:ext cx="38074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Font typeface="Lucida Grande"/>
              <a:buChar char="◼"/>
            </a:pPr>
            <a:r>
              <a:rPr lang="en-US" sz="1400" dirty="0" smtClean="0">
                <a:latin typeface="+mn-lt"/>
              </a:rPr>
              <a:t>Agreement between Pulse application and a </a:t>
            </a:r>
            <a:r>
              <a:rPr lang="en-US" sz="1400" dirty="0">
                <a:latin typeface="+mn-lt"/>
              </a:rPr>
              <a:t>blood pressure </a:t>
            </a:r>
            <a:r>
              <a:rPr lang="en-US" sz="1400" dirty="0" smtClean="0">
                <a:latin typeface="+mn-lt"/>
              </a:rPr>
              <a:t>meter with a selection of low heart rates (&lt; 70 </a:t>
            </a:r>
            <a:r>
              <a:rPr lang="en-US" sz="1400" dirty="0" err="1" smtClean="0">
                <a:latin typeface="+mn-lt"/>
              </a:rPr>
              <a:t>bpm</a:t>
            </a:r>
            <a:r>
              <a:rPr lang="en-US" sz="1400" dirty="0" smtClean="0">
                <a:latin typeface="+mn-lt"/>
              </a:rPr>
              <a:t>)</a:t>
            </a:r>
            <a:endParaRPr lang="en-US" sz="1400" dirty="0"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24299" y="1753711"/>
            <a:ext cx="380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Font typeface="Lucida Grande"/>
              <a:buChar char="◼"/>
            </a:pPr>
            <a:r>
              <a:rPr lang="en-US" sz="1400" dirty="0" smtClean="0">
                <a:latin typeface="+mn-lt"/>
              </a:rPr>
              <a:t>Agreement between </a:t>
            </a:r>
            <a:r>
              <a:rPr lang="en-US" sz="1400" dirty="0" err="1" smtClean="0">
                <a:latin typeface="+mn-lt"/>
              </a:rPr>
              <a:t>ViTrox</a:t>
            </a:r>
            <a:r>
              <a:rPr lang="en-US" sz="1400" dirty="0" smtClean="0">
                <a:latin typeface="+mn-lt"/>
              </a:rPr>
              <a:t> application and a </a:t>
            </a:r>
            <a:r>
              <a:rPr lang="en-US" sz="1400" dirty="0">
                <a:latin typeface="+mn-lt"/>
              </a:rPr>
              <a:t>blood pressure meter</a:t>
            </a:r>
          </a:p>
        </p:txBody>
      </p:sp>
    </p:spTree>
    <p:extLst>
      <p:ext uri="{BB962C8B-B14F-4D97-AF65-F5344CB8AC3E}">
        <p14:creationId xmlns:p14="http://schemas.microsoft.com/office/powerpoint/2010/main" val="2965461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 anchor="ctr"/>
          <a:lstStyle/>
          <a:p>
            <a:pPr>
              <a:buFont typeface="Lucida Grande"/>
              <a:buChar char="◼"/>
            </a:pPr>
            <a:r>
              <a:rPr lang="en-US" b="0" dirty="0" smtClean="0">
                <a:latin typeface="+mn-lt"/>
              </a:rPr>
              <a:t>Pulse application</a:t>
            </a:r>
            <a:endParaRPr lang="en-US" b="0" dirty="0">
              <a:latin typeface="+mn-lt"/>
            </a:endParaRP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Improve heart rate estimation accuracy</a:t>
            </a:r>
            <a:endParaRPr lang="en-US" dirty="0"/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Improve face detection stability</a:t>
            </a:r>
            <a:endParaRPr lang="en-US" dirty="0"/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Additional vital signs monitoring, such as, breathing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 anchor="ctr"/>
          <a:lstStyle/>
          <a:p>
            <a:pPr>
              <a:buFont typeface="Lucida Grande"/>
              <a:buChar char="◼"/>
            </a:pPr>
            <a:r>
              <a:rPr lang="en-US" b="0" dirty="0" smtClean="0">
                <a:latin typeface="+mn-lt"/>
              </a:rPr>
              <a:t>Different use cases for EVM</a:t>
            </a:r>
            <a:endParaRPr lang="en-US" b="0" dirty="0">
              <a:latin typeface="+mn-lt"/>
            </a:endParaRP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Security </a:t>
            </a:r>
            <a:r>
              <a:rPr lang="en-US" dirty="0"/>
              <a:t>camera to detect small motion by magnifying such </a:t>
            </a:r>
            <a:r>
              <a:rPr lang="en-US" dirty="0" smtClean="0"/>
              <a:t>motion</a:t>
            </a:r>
            <a:endParaRPr lang="en-US" dirty="0"/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Identify suspicious people </a:t>
            </a:r>
            <a:r>
              <a:rPr lang="en-US" dirty="0"/>
              <a:t>by detecting its heart </a:t>
            </a:r>
            <a:r>
              <a:rPr lang="en-US" dirty="0" smtClean="0"/>
              <a:t>rate, e.g., in an airport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 smtClean="0"/>
              <a:t>Identify </a:t>
            </a:r>
            <a:r>
              <a:rPr lang="en-US" dirty="0"/>
              <a:t>a </a:t>
            </a:r>
            <a:r>
              <a:rPr lang="en-US" dirty="0" smtClean="0"/>
              <a:t>person drunkenness</a:t>
            </a:r>
            <a:endParaRPr lang="en-US" dirty="0"/>
          </a:p>
        </p:txBody>
      </p:sp>
      <p:sp>
        <p:nvSpPr>
          <p:cNvPr id="28673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6"/>
            </a:pPr>
            <a:r>
              <a:rPr lang="en-US" dirty="0"/>
              <a:t>Future work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47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29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Eulerian Video </a:t>
            </a:r>
            <a:r>
              <a:rPr lang="en-US" dirty="0" smtClean="0"/>
              <a:t>Magnification </a:t>
            </a:r>
            <a:r>
              <a:rPr lang="en-US" dirty="0"/>
              <a:t>(EVM)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Amplification of color variation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71" y="2058309"/>
            <a:ext cx="8997358" cy="36551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60375" y="5805264"/>
            <a:ext cx="7766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+mn-lt"/>
              </a:rPr>
              <a:t>Source:</a:t>
            </a:r>
            <a:r>
              <a:rPr lang="en-US" sz="1200" dirty="0" smtClean="0">
                <a:latin typeface="+mn-lt"/>
              </a:rPr>
              <a:t> Eulerian </a:t>
            </a:r>
            <a:r>
              <a:rPr lang="en-US" sz="1200" dirty="0">
                <a:latin typeface="+mn-lt"/>
              </a:rPr>
              <a:t>Video Magnification for Revealing Subtle Changes in the World, </a:t>
            </a:r>
            <a:r>
              <a:rPr lang="en-US" sz="1200" dirty="0" smtClean="0">
                <a:latin typeface="+mn-lt"/>
              </a:rPr>
              <a:t>2012</a:t>
            </a:r>
          </a:p>
        </p:txBody>
      </p:sp>
    </p:spTree>
    <p:extLst>
      <p:ext uri="{BB962C8B-B14F-4D97-AF65-F5344CB8AC3E}">
        <p14:creationId xmlns:p14="http://schemas.microsoft.com/office/powerpoint/2010/main" val="4289933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etrend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6616" b="-86616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Detrend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064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334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61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>
                <a:latin typeface="+mj-lt"/>
              </a:rPr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43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>
                <a:latin typeface="+mj-lt"/>
              </a:rPr>
              <a:t>Click to edit Master text styles</a:t>
            </a:r>
          </a:p>
          <a:p>
            <a:pPr lvl="1"/>
            <a:r>
              <a:rPr lang="en-US" sz="1600" dirty="0"/>
              <a:t>Second level</a:t>
            </a:r>
          </a:p>
          <a:p>
            <a:pPr lvl="2"/>
            <a:r>
              <a:rPr lang="en-US" sz="1400" dirty="0"/>
              <a:t>Third level</a:t>
            </a:r>
          </a:p>
          <a:p>
            <a:pPr lvl="3"/>
            <a:r>
              <a:rPr lang="en-US" sz="1200" dirty="0"/>
              <a:t>Fourth </a:t>
            </a:r>
            <a:r>
              <a:rPr lang="en-US" sz="1200" dirty="0" smtClean="0"/>
              <a:t>level</a:t>
            </a:r>
            <a:endParaRPr lang="en-US" sz="1200" dirty="0"/>
          </a:p>
        </p:txBody>
      </p:sp>
      <p:sp>
        <p:nvSpPr>
          <p:cNvPr id="9" name="Content Placeholder 8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en-US" b="1" dirty="0">
                <a:latin typeface="+mj-lt"/>
              </a:rPr>
              <a:t>Click to edit Master text styles</a:t>
            </a:r>
          </a:p>
          <a:p>
            <a:pPr lvl="1"/>
            <a:r>
              <a:rPr lang="en-US" sz="1600" dirty="0"/>
              <a:t>Second level</a:t>
            </a:r>
          </a:p>
          <a:p>
            <a:pPr lvl="2"/>
            <a:r>
              <a:rPr lang="en-US" sz="1400" dirty="0"/>
              <a:t>Third level</a:t>
            </a:r>
          </a:p>
          <a:p>
            <a:pPr lvl="3"/>
            <a:r>
              <a:rPr lang="en-US" sz="1200" dirty="0"/>
              <a:t>Fourth </a:t>
            </a:r>
            <a:r>
              <a:rPr lang="en-US" sz="1200" dirty="0" smtClean="0"/>
              <a:t>level</a:t>
            </a:r>
            <a:endParaRPr lang="en-US" sz="1200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032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60375" y="1906010"/>
            <a:ext cx="8223250" cy="395980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  <a:cs typeface="+mn-cs"/>
              </a:defRPr>
            </a:lvl1pPr>
            <a:lvl2pPr marL="268288" indent="-2667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marL="446088" lvl="1" eaLnBrk="1" hangingPunct="1"/>
            <a:r>
              <a:rPr lang="en-US" sz="1600" dirty="0" smtClean="0"/>
              <a:t>The following elements can be copied and inserted into the presentation:</a:t>
            </a:r>
          </a:p>
        </p:txBody>
      </p:sp>
      <p:sp>
        <p:nvSpPr>
          <p:cNvPr id="34" name="Title 33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Graphic Elements</a:t>
            </a:r>
            <a:endParaRPr lang="en-US" dirty="0"/>
          </a:p>
        </p:txBody>
      </p:sp>
      <p:sp>
        <p:nvSpPr>
          <p:cNvPr id="4" name="Rectangle 58"/>
          <p:cNvSpPr>
            <a:spLocks noChangeArrowheads="1"/>
          </p:cNvSpPr>
          <p:nvPr/>
        </p:nvSpPr>
        <p:spPr bwMode="auto">
          <a:xfrm>
            <a:off x="459927" y="1144515"/>
            <a:ext cx="8223250" cy="447775"/>
          </a:xfrm>
          <a:prstGeom prst="rect">
            <a:avLst/>
          </a:prstGeom>
          <a:solidFill>
            <a:srgbClr val="D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0" hangingPunct="0"/>
            <a:r>
              <a:rPr lang="de-DE" sz="1400" dirty="0">
                <a:solidFill>
                  <a:schemeClr val="bg1"/>
                </a:solidFill>
              </a:rPr>
              <a:t>ATTENTION: THIS SLIDE SHOULD BE DELETED WHEN FINISHED THE EDITING OF THE PRESENTATION</a:t>
            </a:r>
          </a:p>
          <a:p>
            <a:pPr eaLnBrk="0" hangingPunct="0"/>
            <a:endParaRPr lang="de-DE" sz="1400" i="1" dirty="0">
              <a:solidFill>
                <a:schemeClr val="bg1"/>
              </a:solidFill>
            </a:endParaRPr>
          </a:p>
        </p:txBody>
      </p:sp>
      <p:sp>
        <p:nvSpPr>
          <p:cNvPr id="6" name="Rectangle 31"/>
          <p:cNvSpPr>
            <a:spLocks noChangeArrowheads="1"/>
          </p:cNvSpPr>
          <p:nvPr/>
        </p:nvSpPr>
        <p:spPr bwMode="auto">
          <a:xfrm>
            <a:off x="471488" y="2362200"/>
            <a:ext cx="454025" cy="4556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32"/>
          <p:cNvSpPr>
            <a:spLocks noChangeArrowheads="1"/>
          </p:cNvSpPr>
          <p:nvPr/>
        </p:nvSpPr>
        <p:spPr bwMode="auto">
          <a:xfrm>
            <a:off x="1131888" y="2362200"/>
            <a:ext cx="1066800" cy="7604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33"/>
          <p:cNvSpPr>
            <a:spLocks noChangeShapeType="1"/>
          </p:cNvSpPr>
          <p:nvPr/>
        </p:nvSpPr>
        <p:spPr bwMode="auto">
          <a:xfrm>
            <a:off x="5332413" y="3813175"/>
            <a:ext cx="457200" cy="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9" name="Line 34"/>
          <p:cNvSpPr>
            <a:spLocks noChangeShapeType="1"/>
          </p:cNvSpPr>
          <p:nvPr/>
        </p:nvSpPr>
        <p:spPr bwMode="auto">
          <a:xfrm>
            <a:off x="4724400" y="3813175"/>
            <a:ext cx="457200" cy="0"/>
          </a:xfrm>
          <a:prstGeom prst="line">
            <a:avLst/>
          </a:prstGeom>
          <a:noFill/>
          <a:ln w="12700">
            <a:solidFill>
              <a:schemeClr val="tx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0" name="Line 35"/>
          <p:cNvSpPr>
            <a:spLocks noChangeShapeType="1"/>
          </p:cNvSpPr>
          <p:nvPr/>
        </p:nvSpPr>
        <p:spPr bwMode="auto">
          <a:xfrm>
            <a:off x="4724400" y="3965575"/>
            <a:ext cx="4572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1" name="Line 36"/>
          <p:cNvSpPr>
            <a:spLocks noChangeShapeType="1"/>
          </p:cNvSpPr>
          <p:nvPr/>
        </p:nvSpPr>
        <p:spPr bwMode="auto">
          <a:xfrm>
            <a:off x="5332413" y="3965575"/>
            <a:ext cx="457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2" name="Line 37"/>
          <p:cNvSpPr>
            <a:spLocks noChangeShapeType="1"/>
          </p:cNvSpPr>
          <p:nvPr/>
        </p:nvSpPr>
        <p:spPr bwMode="auto">
          <a:xfrm>
            <a:off x="4724400" y="4117975"/>
            <a:ext cx="4572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3" name="Line 38"/>
          <p:cNvSpPr>
            <a:spLocks noChangeShapeType="1"/>
          </p:cNvSpPr>
          <p:nvPr/>
        </p:nvSpPr>
        <p:spPr bwMode="auto">
          <a:xfrm>
            <a:off x="4724400" y="4270375"/>
            <a:ext cx="457200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4" name="Line 39"/>
          <p:cNvSpPr>
            <a:spLocks noChangeShapeType="1"/>
          </p:cNvSpPr>
          <p:nvPr/>
        </p:nvSpPr>
        <p:spPr bwMode="auto">
          <a:xfrm>
            <a:off x="4724400" y="4416425"/>
            <a:ext cx="4572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5" name="Line 40"/>
          <p:cNvSpPr>
            <a:spLocks noChangeShapeType="1"/>
          </p:cNvSpPr>
          <p:nvPr/>
        </p:nvSpPr>
        <p:spPr bwMode="auto">
          <a:xfrm>
            <a:off x="4724400" y="4568825"/>
            <a:ext cx="457200" cy="0"/>
          </a:xfrm>
          <a:prstGeom prst="line">
            <a:avLst/>
          </a:prstGeom>
          <a:noFill/>
          <a:ln w="6350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16" name="Rectangle 41"/>
          <p:cNvSpPr>
            <a:spLocks noChangeArrowheads="1"/>
          </p:cNvSpPr>
          <p:nvPr/>
        </p:nvSpPr>
        <p:spPr bwMode="auto">
          <a:xfrm>
            <a:off x="493713" y="3813175"/>
            <a:ext cx="454025" cy="45561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Rectangle 42"/>
          <p:cNvSpPr>
            <a:spLocks noChangeArrowheads="1"/>
          </p:cNvSpPr>
          <p:nvPr/>
        </p:nvSpPr>
        <p:spPr bwMode="auto">
          <a:xfrm>
            <a:off x="1068388" y="3813175"/>
            <a:ext cx="1066800" cy="1066800"/>
          </a:xfrm>
          <a:prstGeom prst="rect">
            <a:avLst/>
          </a:prstGeom>
          <a:solidFill>
            <a:schemeClr val="bg1"/>
          </a:solidFill>
          <a:ln w="101600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AutoShape 43"/>
          <p:cNvSpPr>
            <a:spLocks noChangeArrowheads="1"/>
          </p:cNvSpPr>
          <p:nvPr/>
        </p:nvSpPr>
        <p:spPr bwMode="auto">
          <a:xfrm>
            <a:off x="5942013" y="3049588"/>
            <a:ext cx="304800" cy="609600"/>
          </a:xfrm>
          <a:prstGeom prst="leftArrow">
            <a:avLst>
              <a:gd name="adj1" fmla="val 47917"/>
              <a:gd name="adj2" fmla="val 100000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AutoShape 44"/>
          <p:cNvSpPr>
            <a:spLocks noChangeArrowheads="1"/>
          </p:cNvSpPr>
          <p:nvPr/>
        </p:nvSpPr>
        <p:spPr bwMode="auto">
          <a:xfrm>
            <a:off x="6551613" y="3049588"/>
            <a:ext cx="304800" cy="609600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AutoShape 45"/>
          <p:cNvSpPr>
            <a:spLocks noChangeArrowheads="1"/>
          </p:cNvSpPr>
          <p:nvPr/>
        </p:nvSpPr>
        <p:spPr bwMode="auto">
          <a:xfrm>
            <a:off x="6856413" y="3354388"/>
            <a:ext cx="609600" cy="306387"/>
          </a:xfrm>
          <a:prstGeom prst="upArrow">
            <a:avLst>
              <a:gd name="adj1" fmla="val 37500"/>
              <a:gd name="adj2" fmla="val 100000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AutoShape 46"/>
          <p:cNvSpPr>
            <a:spLocks noChangeArrowheads="1"/>
          </p:cNvSpPr>
          <p:nvPr/>
        </p:nvSpPr>
        <p:spPr bwMode="auto">
          <a:xfrm>
            <a:off x="7618413" y="3354388"/>
            <a:ext cx="609600" cy="306387"/>
          </a:xfrm>
          <a:prstGeom prst="downArrow">
            <a:avLst>
              <a:gd name="adj1" fmla="val 42704"/>
              <a:gd name="adj2" fmla="val 100000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AutoShape 47"/>
          <p:cNvSpPr>
            <a:spLocks noChangeArrowheads="1"/>
          </p:cNvSpPr>
          <p:nvPr/>
        </p:nvSpPr>
        <p:spPr bwMode="auto">
          <a:xfrm>
            <a:off x="4724400" y="2819400"/>
            <a:ext cx="457200" cy="304800"/>
          </a:xfrm>
          <a:prstGeom prst="leftArrow">
            <a:avLst>
              <a:gd name="adj1" fmla="val 53120"/>
              <a:gd name="adj2" fmla="val 47396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AutoShape 48"/>
          <p:cNvSpPr>
            <a:spLocks noChangeArrowheads="1"/>
          </p:cNvSpPr>
          <p:nvPr/>
        </p:nvSpPr>
        <p:spPr bwMode="auto">
          <a:xfrm>
            <a:off x="5334000" y="2813050"/>
            <a:ext cx="457200" cy="304800"/>
          </a:xfrm>
          <a:prstGeom prst="rightArrow">
            <a:avLst>
              <a:gd name="adj1" fmla="val 50000"/>
              <a:gd name="adj2" fmla="val 46875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Line 49"/>
          <p:cNvSpPr>
            <a:spLocks noChangeShapeType="1"/>
          </p:cNvSpPr>
          <p:nvPr/>
        </p:nvSpPr>
        <p:spPr bwMode="auto">
          <a:xfrm>
            <a:off x="4876800" y="2362200"/>
            <a:ext cx="304800" cy="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triangle" w="med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25" name="Line 50"/>
          <p:cNvSpPr>
            <a:spLocks noChangeShapeType="1"/>
          </p:cNvSpPr>
          <p:nvPr/>
        </p:nvSpPr>
        <p:spPr bwMode="auto">
          <a:xfrm>
            <a:off x="4876800" y="2667000"/>
            <a:ext cx="3048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triangle" w="med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26" name="Line 51"/>
          <p:cNvSpPr>
            <a:spLocks noChangeShapeType="1"/>
          </p:cNvSpPr>
          <p:nvPr/>
        </p:nvSpPr>
        <p:spPr bwMode="auto">
          <a:xfrm flipH="1">
            <a:off x="5334000" y="2362200"/>
            <a:ext cx="304800" cy="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triangle" w="med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27" name="Line 52"/>
          <p:cNvSpPr>
            <a:spLocks noChangeShapeType="1"/>
          </p:cNvSpPr>
          <p:nvPr/>
        </p:nvSpPr>
        <p:spPr bwMode="auto">
          <a:xfrm flipH="1">
            <a:off x="5334000" y="2667000"/>
            <a:ext cx="30480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triangle" w="med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28" name="Line 53"/>
          <p:cNvSpPr>
            <a:spLocks noChangeShapeType="1"/>
          </p:cNvSpPr>
          <p:nvPr/>
        </p:nvSpPr>
        <p:spPr bwMode="auto">
          <a:xfrm>
            <a:off x="4876800" y="3278188"/>
            <a:ext cx="760413" cy="0"/>
          </a:xfrm>
          <a:prstGeom prst="line">
            <a:avLst/>
          </a:prstGeom>
          <a:noFill/>
          <a:ln w="50800">
            <a:solidFill>
              <a:schemeClr val="tx2"/>
            </a:solidFill>
            <a:prstDash val="sysDot"/>
            <a:round/>
            <a:headEnd type="none" w="med" len="sm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PT"/>
          </a:p>
        </p:txBody>
      </p:sp>
      <p:sp>
        <p:nvSpPr>
          <p:cNvPr id="29" name="Rectangle 54"/>
          <p:cNvSpPr>
            <a:spLocks noChangeArrowheads="1"/>
          </p:cNvSpPr>
          <p:nvPr/>
        </p:nvSpPr>
        <p:spPr bwMode="auto">
          <a:xfrm>
            <a:off x="5930900" y="3813175"/>
            <a:ext cx="2741613" cy="10683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54000" tIns="36000" rIns="54000" bIns="36000">
            <a:spAutoFit/>
          </a:bodyPr>
          <a:lstStyle/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None/>
            </a:pPr>
            <a:r>
              <a:rPr lang="en-US" sz="1200" b="1" dirty="0" smtClean="0">
                <a:latin typeface="Frutiger LT Com 45 Light" pitchFamily="34" charset="0"/>
              </a:rPr>
              <a:t>Lines</a:t>
            </a: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Fraunhofer-Green or Black, until 1 </a:t>
            </a:r>
            <a:r>
              <a:rPr lang="en-US" sz="1200" dirty="0" err="1" smtClean="0"/>
              <a:t>pt</a:t>
            </a:r>
            <a:endParaRPr lang="en-US" sz="1200" dirty="0" smtClean="0">
              <a:solidFill>
                <a:schemeClr val="accent2"/>
              </a:solidFill>
            </a:endParaRP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Fraunhofer-Green, when wider than 1 </a:t>
            </a:r>
            <a:r>
              <a:rPr lang="en-US" sz="1200" dirty="0" err="1" smtClean="0"/>
              <a:t>pt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30" name="Rectangle 55"/>
          <p:cNvSpPr>
            <a:spLocks noChangeArrowheads="1"/>
          </p:cNvSpPr>
          <p:nvPr/>
        </p:nvSpPr>
        <p:spPr bwMode="auto">
          <a:xfrm>
            <a:off x="5942013" y="2354263"/>
            <a:ext cx="2741612" cy="48418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54000" tIns="36000" rIns="54000" bIns="36000">
            <a:spAutoFit/>
          </a:bodyPr>
          <a:lstStyle/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None/>
            </a:pPr>
            <a:r>
              <a:rPr lang="en-US" sz="1200" b="1" dirty="0" smtClean="0">
                <a:latin typeface="Frutiger LT Com 45 Light" pitchFamily="34" charset="0"/>
              </a:rPr>
              <a:t>Arrows and Links </a:t>
            </a:r>
            <a:endParaRPr lang="en-US" sz="1200" b="1" dirty="0" smtClean="0">
              <a:solidFill>
                <a:schemeClr val="accent2"/>
              </a:solidFill>
              <a:latin typeface="Frutiger LT Com 45 Light" pitchFamily="34" charset="0"/>
            </a:endParaRP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Fraunhofer-Green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31" name="Rectangle 56"/>
          <p:cNvSpPr>
            <a:spLocks noChangeArrowheads="1"/>
          </p:cNvSpPr>
          <p:nvPr/>
        </p:nvSpPr>
        <p:spPr bwMode="auto">
          <a:xfrm>
            <a:off x="2287588" y="3725863"/>
            <a:ext cx="2132012" cy="885825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54000" tIns="36000" rIns="54000" bIns="36000">
            <a:spAutoFit/>
          </a:bodyPr>
          <a:lstStyle/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None/>
            </a:pPr>
            <a:r>
              <a:rPr lang="en-US" sz="1200" b="1" dirty="0" smtClean="0">
                <a:latin typeface="Frutiger LT Com 45 Light" pitchFamily="34" charset="0"/>
              </a:rPr>
              <a:t>Outlined box</a:t>
            </a: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Fraunhofer-Green</a:t>
            </a: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The bigger the box, the wider the box lines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32" name="Rectangle 57"/>
          <p:cNvSpPr>
            <a:spLocks noChangeArrowheads="1"/>
          </p:cNvSpPr>
          <p:nvPr/>
        </p:nvSpPr>
        <p:spPr bwMode="auto">
          <a:xfrm>
            <a:off x="2287588" y="2362200"/>
            <a:ext cx="2132012" cy="4841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54000" tIns="36000" rIns="54000" bIns="36000">
            <a:spAutoFit/>
          </a:bodyPr>
          <a:lstStyle/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None/>
            </a:pPr>
            <a:r>
              <a:rPr lang="en-US" sz="1200" b="1" dirty="0" smtClean="0">
                <a:latin typeface="Frutiger LT Com 45 Light" pitchFamily="34" charset="0"/>
              </a:rPr>
              <a:t>Background filled box</a:t>
            </a:r>
          </a:p>
          <a:p>
            <a:pPr marL="223838" indent="-223838">
              <a:spcAft>
                <a:spcPct val="20000"/>
              </a:spcAft>
              <a:buClr>
                <a:schemeClr val="tx2"/>
              </a:buClr>
              <a:buFont typeface="Wingdings" pitchFamily="2" charset="2"/>
              <a:buChar char="n"/>
            </a:pPr>
            <a:r>
              <a:rPr lang="en-US" sz="1200" dirty="0" smtClean="0"/>
              <a:t>Grey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42954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60375" y="1906010"/>
            <a:ext cx="8223250" cy="395980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  <a:cs typeface="+mn-cs"/>
              </a:defRPr>
            </a:lvl1pPr>
            <a:lvl2pPr marL="268288" indent="-2667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0" fontAlgn="base" hangingPunct="0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fontAlgn="base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marL="446088" lvl="1" eaLnBrk="1" hangingPunct="1"/>
            <a:r>
              <a:rPr lang="en-US" sz="1600" dirty="0" smtClean="0"/>
              <a:t>The following colors can be chosen in the color option of PowerPoint:</a:t>
            </a:r>
          </a:p>
          <a:p>
            <a:pPr marL="179388" lvl="1" indent="0" eaLnBrk="1" hangingPunct="1">
              <a:buNone/>
            </a:pPr>
            <a:endParaRPr lang="en-US" sz="1600" dirty="0" smtClean="0"/>
          </a:p>
          <a:p>
            <a:pPr marL="446088" lvl="1" eaLnBrk="1" hangingPunct="1">
              <a:lnSpc>
                <a:spcPct val="150000"/>
              </a:lnSpc>
            </a:pPr>
            <a:r>
              <a:rPr lang="en-US" sz="1600" dirty="0" smtClean="0"/>
              <a:t>Titles / Current text / Source indications </a:t>
            </a:r>
          </a:p>
          <a:p>
            <a:pPr marL="446088" lvl="1" eaLnBrk="1" hangingPunct="1">
              <a:lnSpc>
                <a:spcPct val="150000"/>
              </a:lnSpc>
              <a:buFont typeface="Wingdings" pitchFamily="2" charset="2"/>
              <a:buNone/>
            </a:pPr>
            <a:r>
              <a:rPr lang="en-US" sz="1600" dirty="0" smtClean="0"/>
              <a:t>/ Image descriptions / Graphic element descriptions</a:t>
            </a:r>
          </a:p>
          <a:p>
            <a:pPr marL="446088" lvl="1" eaLnBrk="1" hangingPunct="1">
              <a:lnSpc>
                <a:spcPct val="150000"/>
              </a:lnSpc>
            </a:pPr>
            <a:r>
              <a:rPr lang="en-US" sz="1600" dirty="0" smtClean="0"/>
              <a:t>Graphic element descriptions</a:t>
            </a:r>
          </a:p>
          <a:p>
            <a:pPr marL="446088" lvl="1" eaLnBrk="1" hangingPunct="1">
              <a:lnSpc>
                <a:spcPct val="150000"/>
              </a:lnSpc>
            </a:pPr>
            <a:r>
              <a:rPr lang="en-US" sz="1600" dirty="0" smtClean="0"/>
              <a:t>Chapter numbers, graphic elements</a:t>
            </a:r>
          </a:p>
          <a:p>
            <a:pPr marL="446088" lvl="1" eaLnBrk="1" hangingPunct="1">
              <a:lnSpc>
                <a:spcPct val="150000"/>
              </a:lnSpc>
            </a:pPr>
            <a:r>
              <a:rPr lang="en-US" sz="1600" dirty="0" smtClean="0"/>
              <a:t>Chart elements</a:t>
            </a:r>
          </a:p>
          <a:p>
            <a:pPr marL="446088" lvl="1" eaLnBrk="1" hangingPunct="1">
              <a:lnSpc>
                <a:spcPct val="150000"/>
              </a:lnSpc>
            </a:pPr>
            <a:r>
              <a:rPr lang="en-US" sz="1600" dirty="0" smtClean="0"/>
              <a:t>Fonts in Charts</a:t>
            </a:r>
            <a:endParaRPr lang="en-US" sz="1600" dirty="0" smtClean="0">
              <a:solidFill>
                <a:schemeClr val="accent2"/>
              </a:solidFill>
            </a:endParaRPr>
          </a:p>
        </p:txBody>
      </p:sp>
      <p:sp>
        <p:nvSpPr>
          <p:cNvPr id="6" name="Rectangle 31"/>
          <p:cNvSpPr>
            <a:spLocks noChangeArrowheads="1"/>
          </p:cNvSpPr>
          <p:nvPr/>
        </p:nvSpPr>
        <p:spPr bwMode="auto">
          <a:xfrm>
            <a:off x="5779324" y="3613364"/>
            <a:ext cx="287338" cy="287338"/>
          </a:xfrm>
          <a:prstGeom prst="rect">
            <a:avLst/>
          </a:prstGeom>
          <a:solidFill>
            <a:schemeClr val="bg1"/>
          </a:solidFill>
          <a:ln w="6350">
            <a:solidFill>
              <a:srgbClr val="B2B2B2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32"/>
          <p:cNvSpPr>
            <a:spLocks noChangeArrowheads="1"/>
          </p:cNvSpPr>
          <p:nvPr/>
        </p:nvSpPr>
        <p:spPr bwMode="auto">
          <a:xfrm>
            <a:off x="5789887" y="3167487"/>
            <a:ext cx="287338" cy="287337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Rectangle 33"/>
          <p:cNvSpPr>
            <a:spLocks noChangeArrowheads="1"/>
          </p:cNvSpPr>
          <p:nvPr/>
        </p:nvSpPr>
        <p:spPr bwMode="auto">
          <a:xfrm>
            <a:off x="6170887" y="4058582"/>
            <a:ext cx="287338" cy="287338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34"/>
          <p:cNvSpPr>
            <a:spLocks noChangeArrowheads="1"/>
          </p:cNvSpPr>
          <p:nvPr/>
        </p:nvSpPr>
        <p:spPr bwMode="auto">
          <a:xfrm>
            <a:off x="5789887" y="4058582"/>
            <a:ext cx="287338" cy="287338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5789887" y="4530791"/>
            <a:ext cx="287338" cy="28733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36"/>
          <p:cNvSpPr>
            <a:spLocks noChangeArrowheads="1"/>
          </p:cNvSpPr>
          <p:nvPr/>
        </p:nvSpPr>
        <p:spPr bwMode="auto">
          <a:xfrm>
            <a:off x="6170887" y="4530791"/>
            <a:ext cx="287338" cy="287337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37"/>
          <p:cNvSpPr>
            <a:spLocks noChangeArrowheads="1"/>
          </p:cNvSpPr>
          <p:nvPr/>
        </p:nvSpPr>
        <p:spPr bwMode="auto">
          <a:xfrm>
            <a:off x="6551887" y="4530791"/>
            <a:ext cx="287338" cy="287337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38"/>
          <p:cNvSpPr>
            <a:spLocks noChangeArrowheads="1"/>
          </p:cNvSpPr>
          <p:nvPr/>
        </p:nvSpPr>
        <p:spPr bwMode="auto">
          <a:xfrm>
            <a:off x="6932887" y="4530791"/>
            <a:ext cx="287338" cy="287337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Rectangle 40"/>
          <p:cNvSpPr>
            <a:spLocks noChangeArrowheads="1"/>
          </p:cNvSpPr>
          <p:nvPr/>
        </p:nvSpPr>
        <p:spPr bwMode="auto">
          <a:xfrm>
            <a:off x="6170887" y="5058634"/>
            <a:ext cx="287338" cy="287338"/>
          </a:xfrm>
          <a:prstGeom prst="rect">
            <a:avLst/>
          </a:prstGeom>
          <a:solidFill>
            <a:srgbClr val="D4E6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Rectangle 41"/>
          <p:cNvSpPr>
            <a:spLocks noChangeArrowheads="1"/>
          </p:cNvSpPr>
          <p:nvPr/>
        </p:nvSpPr>
        <p:spPr bwMode="auto">
          <a:xfrm>
            <a:off x="6569350" y="5058634"/>
            <a:ext cx="287337" cy="287338"/>
          </a:xfrm>
          <a:prstGeom prst="rect">
            <a:avLst/>
          </a:prstGeom>
          <a:solidFill>
            <a:srgbClr val="E1E3E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Rectangle 43"/>
          <p:cNvSpPr>
            <a:spLocks noChangeArrowheads="1"/>
          </p:cNvSpPr>
          <p:nvPr/>
        </p:nvSpPr>
        <p:spPr bwMode="auto">
          <a:xfrm>
            <a:off x="5789887" y="5057047"/>
            <a:ext cx="287338" cy="287337"/>
          </a:xfrm>
          <a:prstGeom prst="rect">
            <a:avLst/>
          </a:prstGeom>
          <a:solidFill>
            <a:srgbClr val="FEEFD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Rectangle 58"/>
          <p:cNvSpPr>
            <a:spLocks noChangeArrowheads="1"/>
          </p:cNvSpPr>
          <p:nvPr/>
        </p:nvSpPr>
        <p:spPr bwMode="auto">
          <a:xfrm>
            <a:off x="459927" y="1144515"/>
            <a:ext cx="8223250" cy="447775"/>
          </a:xfrm>
          <a:prstGeom prst="rect">
            <a:avLst/>
          </a:prstGeom>
          <a:solidFill>
            <a:srgbClr val="D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0" hangingPunct="0"/>
            <a:r>
              <a:rPr lang="de-DE" sz="1400" dirty="0">
                <a:solidFill>
                  <a:schemeClr val="bg1"/>
                </a:solidFill>
              </a:rPr>
              <a:t>ATTENTION: THIS SLIDE SHOULD BE DELETED WHEN FINISHED THE EDITING OF THE PRESENTATION</a:t>
            </a:r>
          </a:p>
          <a:p>
            <a:pPr eaLnBrk="0" hangingPunct="0"/>
            <a:endParaRPr lang="de-DE" sz="1400" i="1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33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795393088"/>
              </p:ext>
            </p:extLst>
          </p:nvPr>
        </p:nvGraphicFramePr>
        <p:xfrm>
          <a:off x="460375" y="1772816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478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482267131"/>
              </p:ext>
            </p:extLst>
          </p:nvPr>
        </p:nvGraphicFramePr>
        <p:xfrm>
          <a:off x="460375" y="1772816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95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654364594"/>
              </p:ext>
            </p:extLst>
          </p:nvPr>
        </p:nvGraphicFramePr>
        <p:xfrm>
          <a:off x="460375" y="1764099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96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2"/>
            </a:pPr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Goal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59927" y="1906010"/>
            <a:ext cx="8223250" cy="3959225"/>
          </a:xfrm>
          <a:prstGeom prst="rect">
            <a:avLst/>
          </a:prstGeom>
        </p:spPr>
        <p:txBody>
          <a:bodyPr anchor="ctr" anchorCtr="0"/>
          <a:lstStyle>
            <a:lvl1pPr marL="342900" indent="-3429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 b="1">
                <a:solidFill>
                  <a:schemeClr val="tx1"/>
                </a:solidFill>
                <a:latin typeface="+mj-lt"/>
                <a:ea typeface="ＭＳ Ｐゴシック" pitchFamily="-108" charset="-128"/>
                <a:cs typeface="+mn-cs"/>
              </a:defRPr>
            </a:lvl1pPr>
            <a:lvl2pPr marL="268288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2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lvl="1"/>
            <a:r>
              <a:rPr lang="en-US" sz="1800" dirty="0" smtClean="0"/>
              <a:t>Develop </a:t>
            </a:r>
            <a:r>
              <a:rPr lang="en-US" sz="1800" dirty="0"/>
              <a:t>an Android application to </a:t>
            </a:r>
            <a:r>
              <a:rPr lang="en-US" sz="1800" u="sng" dirty="0"/>
              <a:t>test the feasibility</a:t>
            </a:r>
            <a:r>
              <a:rPr lang="en-US" sz="1800" dirty="0"/>
              <a:t> </a:t>
            </a:r>
            <a:r>
              <a:rPr lang="en-US" sz="1800" dirty="0" smtClean="0"/>
              <a:t>of the implementation </a:t>
            </a:r>
            <a:r>
              <a:rPr lang="en-US" sz="1800" dirty="0"/>
              <a:t>of the Eulerian Video </a:t>
            </a:r>
            <a:r>
              <a:rPr lang="en-US" sz="1800" dirty="0" smtClean="0"/>
              <a:t>Magnification method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u="sng" dirty="0" smtClean="0"/>
              <a:t>in </a:t>
            </a:r>
            <a:r>
              <a:rPr lang="en-US" sz="1800" u="sng" dirty="0"/>
              <a:t>smartphones</a:t>
            </a:r>
            <a:r>
              <a:rPr lang="en-US" sz="1800" dirty="0"/>
              <a:t> </a:t>
            </a:r>
            <a:r>
              <a:rPr lang="en-US" sz="1800" dirty="0" smtClean="0"/>
              <a:t>for </a:t>
            </a:r>
            <a:r>
              <a:rPr lang="en-US" sz="1800" dirty="0"/>
              <a:t>vital signs </a:t>
            </a:r>
            <a:r>
              <a:rPr lang="en-US" sz="1800" dirty="0" smtClean="0"/>
              <a:t>monitoring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93676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755913042"/>
              </p:ext>
            </p:extLst>
          </p:nvPr>
        </p:nvGraphicFramePr>
        <p:xfrm>
          <a:off x="460375" y="1764301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8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2465412103"/>
              </p:ext>
            </p:extLst>
          </p:nvPr>
        </p:nvGraphicFramePr>
        <p:xfrm>
          <a:off x="460375" y="1772816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0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3497261350"/>
              </p:ext>
            </p:extLst>
          </p:nvPr>
        </p:nvGraphicFramePr>
        <p:xfrm>
          <a:off x="460375" y="1772816"/>
          <a:ext cx="8223250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535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3586043106"/>
              </p:ext>
            </p:extLst>
          </p:nvPr>
        </p:nvGraphicFramePr>
        <p:xfrm>
          <a:off x="460375" y="1906010"/>
          <a:ext cx="8223250" cy="3816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2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703674093"/>
              </p:ext>
            </p:extLst>
          </p:nvPr>
        </p:nvGraphicFramePr>
        <p:xfrm>
          <a:off x="460375" y="1906010"/>
          <a:ext cx="8223250" cy="3816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56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585459746"/>
              </p:ext>
            </p:extLst>
          </p:nvPr>
        </p:nvGraphicFramePr>
        <p:xfrm>
          <a:off x="460375" y="1923377"/>
          <a:ext cx="8208912" cy="3816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60375" y="5805264"/>
            <a:ext cx="3807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Frutiger 55 Roman" pitchFamily="34" charset="0"/>
              </a:rPr>
              <a:t>Source: </a:t>
            </a:r>
            <a:r>
              <a:rPr lang="en-US" sz="1200" dirty="0" smtClean="0">
                <a:latin typeface="Frutiger 55 Roman" pitchFamily="34" charset="0"/>
              </a:rPr>
              <a:t>XYZ, Year</a:t>
            </a:r>
            <a:endParaRPr lang="en-US" sz="1200" dirty="0">
              <a:latin typeface="Frutiger 55 Roman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68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buFont typeface="+mj-lt"/>
              <a:buAutoNum type="arabicPeriod" startAt="2"/>
            </a:pPr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Application Features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59927" y="1906010"/>
            <a:ext cx="8223250" cy="3959225"/>
          </a:xfrm>
          <a:prstGeom prst="rect">
            <a:avLst/>
          </a:prstGeom>
        </p:spPr>
        <p:txBody>
          <a:bodyPr anchor="ctr" anchorCtr="0"/>
          <a:lstStyle>
            <a:lvl1pPr marL="342900" indent="-3429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defRPr b="1">
                <a:solidFill>
                  <a:schemeClr val="tx1"/>
                </a:solidFill>
                <a:latin typeface="+mj-lt"/>
                <a:ea typeface="ＭＳ Ｐゴシック" pitchFamily="-108" charset="-128"/>
                <a:cs typeface="+mn-cs"/>
              </a:defRPr>
            </a:lvl1pPr>
            <a:lvl2pPr marL="268288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tx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2pPr>
            <a:lvl3pPr marL="531813" indent="-261938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4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3pPr>
            <a:lvl4pPr marL="800100" indent="-266700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 sz="1200"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4pPr>
            <a:lvl5pPr marL="10795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2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5pPr>
            <a:lvl6pPr marL="15367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6pPr>
            <a:lvl7pPr marL="19939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7pPr>
            <a:lvl8pPr marL="24511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8pPr>
            <a:lvl9pPr marL="2908300" indent="-277813" algn="l" rtl="0" eaLnBrk="1" fontAlgn="base" hangingPunct="1">
              <a:spcBef>
                <a:spcPct val="0"/>
              </a:spcBef>
              <a:spcAft>
                <a:spcPct val="40000"/>
              </a:spcAft>
              <a:buClr>
                <a:schemeClr val="bg2"/>
              </a:buClr>
              <a:buFont typeface="Wingdings" pitchFamily="-108" charset="2"/>
              <a:buChar char="n"/>
              <a:defRPr>
                <a:solidFill>
                  <a:schemeClr val="tx1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lvl="1"/>
            <a:r>
              <a:rPr lang="en-US" sz="1800" dirty="0"/>
              <a:t>Heart rate </a:t>
            </a:r>
            <a:r>
              <a:rPr lang="en-US" sz="1800" dirty="0" smtClean="0"/>
              <a:t>estimation </a:t>
            </a:r>
            <a:r>
              <a:rPr lang="en-US" sz="1800" dirty="0"/>
              <a:t>based on the Eulerian Video Magnification </a:t>
            </a:r>
            <a:r>
              <a:rPr lang="en-US" sz="1800" dirty="0" smtClean="0"/>
              <a:t>method</a:t>
            </a:r>
          </a:p>
          <a:p>
            <a:pPr marL="1588" lvl="1" indent="0">
              <a:buNone/>
            </a:pPr>
            <a:endParaRPr lang="en-US" sz="1800" dirty="0"/>
          </a:p>
          <a:p>
            <a:pPr lvl="1"/>
            <a:r>
              <a:rPr lang="en-US" sz="1800" dirty="0"/>
              <a:t>Display the magnified blood </a:t>
            </a:r>
            <a:r>
              <a:rPr lang="en-US" sz="1800" dirty="0" smtClean="0"/>
              <a:t>flow in real</a:t>
            </a:r>
            <a:r>
              <a:rPr lang="en-US" sz="1800" dirty="0"/>
              <a:t>-</a:t>
            </a:r>
            <a:r>
              <a:rPr lang="en-US" sz="1800" dirty="0" smtClean="0"/>
              <a:t>time</a:t>
            </a:r>
          </a:p>
          <a:p>
            <a:pPr marL="1588" lvl="1" indent="0">
              <a:buNone/>
            </a:pPr>
            <a:endParaRPr lang="en-US" sz="1800" dirty="0"/>
          </a:p>
          <a:p>
            <a:pPr lvl="1"/>
            <a:r>
              <a:rPr lang="en-US" sz="1800" dirty="0"/>
              <a:t>Deal with artifacts’ motion, due to, person and/or smartphone </a:t>
            </a:r>
            <a:r>
              <a:rPr lang="en-US" sz="1800" dirty="0" smtClean="0"/>
              <a:t>movement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4595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 anchor="ctr"/>
          <a:lstStyle/>
          <a:p>
            <a:pPr marL="285750" indent="-285750">
              <a:buFont typeface="Lucida Grande"/>
              <a:buChar char="◼"/>
            </a:pPr>
            <a:r>
              <a:rPr lang="en-US" b="0" dirty="0">
                <a:latin typeface="+mn-lt"/>
              </a:rPr>
              <a:t>Webcam-based implementation of Eulerian Video Magnification for monitoring vital signs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sz="1400" dirty="0"/>
              <a:t>Eulerian Video Magnification for Revealing Subtle Changes in the </a:t>
            </a:r>
            <a:r>
              <a:rPr lang="en-US" sz="1400" dirty="0" smtClean="0"/>
              <a:t>World</a:t>
            </a:r>
            <a:br>
              <a:rPr lang="en-US" sz="1400" dirty="0" smtClean="0"/>
            </a:br>
            <a:r>
              <a:rPr lang="en-US" sz="1400" dirty="0" smtClean="0"/>
              <a:t>&lt;http</a:t>
            </a:r>
            <a:r>
              <a:rPr lang="en-US" sz="1400" dirty="0"/>
              <a:t>://people.csail.mit.edu/mrub/vidmag</a:t>
            </a:r>
            <a:r>
              <a:rPr lang="en-US" sz="1400" dirty="0" smtClean="0"/>
              <a:t>/&gt;</a:t>
            </a:r>
            <a:endParaRPr lang="en-US" sz="1400" dirty="0"/>
          </a:p>
          <a:p>
            <a:pPr marL="260133" lvl="1" indent="0">
              <a:buClr>
                <a:schemeClr val="bg2"/>
              </a:buClr>
              <a:buNone/>
            </a:pPr>
            <a:endParaRPr lang="en-US" sz="1400" dirty="0" smtClean="0"/>
          </a:p>
          <a:p>
            <a:pPr marL="260133" lvl="1" indent="0">
              <a:buClr>
                <a:schemeClr val="bg2"/>
              </a:buClr>
              <a:buNone/>
            </a:pPr>
            <a:endParaRPr lang="en-US" sz="1400" dirty="0"/>
          </a:p>
          <a:p>
            <a:pPr>
              <a:buFont typeface="Lucida Grande"/>
              <a:buChar char="◼"/>
            </a:pPr>
            <a:r>
              <a:rPr lang="en-US" b="0" dirty="0">
                <a:latin typeface="+mn-lt"/>
              </a:rPr>
              <a:t>Webcam-based implementation of Independent Component Analysis for monitoring vital signs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sz="1400" dirty="0"/>
              <a:t>Advancements in Noncontact, </a:t>
            </a:r>
            <a:r>
              <a:rPr lang="en-US" sz="1400" dirty="0" err="1"/>
              <a:t>Multiparameter</a:t>
            </a:r>
            <a:r>
              <a:rPr lang="en-US" sz="1400" dirty="0"/>
              <a:t> Physiological Measurements Using a </a:t>
            </a:r>
            <a:r>
              <a:rPr lang="en-US" sz="1400" dirty="0" smtClean="0"/>
              <a:t>Webcam</a:t>
            </a:r>
            <a:br>
              <a:rPr lang="en-US" sz="1400" dirty="0" smtClean="0"/>
            </a:br>
            <a:r>
              <a:rPr lang="en-US" sz="1400" dirty="0" smtClean="0"/>
              <a:t>&lt;</a:t>
            </a:r>
            <a:r>
              <a:rPr lang="en-US" sz="1400" dirty="0"/>
              <a:t>http://affect.media.mit.edu/pdfs/11.Poh-etal-TBME.pdf&gt;</a:t>
            </a:r>
          </a:p>
        </p:txBody>
      </p:sp>
      <p:sp>
        <p:nvSpPr>
          <p:cNvPr id="27649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3"/>
            </a:pPr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Similar Research</a:t>
            </a:r>
          </a:p>
        </p:txBody>
      </p:sp>
    </p:spTree>
    <p:extLst>
      <p:ext uri="{BB962C8B-B14F-4D97-AF65-F5344CB8AC3E}">
        <p14:creationId xmlns:p14="http://schemas.microsoft.com/office/powerpoint/2010/main" val="145363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 anchor="ctr"/>
          <a:lstStyle/>
          <a:p>
            <a:pPr>
              <a:buFont typeface="Lucida Grande"/>
              <a:buChar char="◼"/>
            </a:pPr>
            <a:r>
              <a:rPr lang="en-US" b="0" dirty="0">
                <a:latin typeface="+mn-lt"/>
              </a:rPr>
              <a:t>Expensive systems that require specialist hardware: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/>
              <a:t>Laser Doppler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/>
              <a:t>Microwave Doppler radar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dirty="0"/>
              <a:t>Thermal imaging</a:t>
            </a:r>
          </a:p>
        </p:txBody>
      </p:sp>
      <p:sp>
        <p:nvSpPr>
          <p:cNvPr id="28673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3"/>
            </a:pPr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Similar Products</a:t>
            </a:r>
          </a:p>
        </p:txBody>
      </p:sp>
    </p:spTree>
    <p:extLst>
      <p:ext uri="{BB962C8B-B14F-4D97-AF65-F5344CB8AC3E}">
        <p14:creationId xmlns:p14="http://schemas.microsoft.com/office/powerpoint/2010/main" val="160730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/>
          <a:lstStyle/>
          <a:p>
            <a:pPr>
              <a:buFont typeface="Lucida Grande"/>
              <a:buChar char="◼"/>
            </a:pPr>
            <a:r>
              <a:rPr lang="en-US" b="0" dirty="0">
                <a:latin typeface="+mn-lt"/>
              </a:rPr>
              <a:t>Vital Signs </a:t>
            </a:r>
            <a:r>
              <a:rPr lang="en-US" b="0" dirty="0" smtClean="0">
                <a:latin typeface="+mn-lt"/>
              </a:rPr>
              <a:t>Camera</a:t>
            </a:r>
            <a:br>
              <a:rPr lang="en-US" b="0" dirty="0" smtClean="0">
                <a:latin typeface="+mn-lt"/>
              </a:rPr>
            </a:br>
            <a:r>
              <a:rPr lang="en-US" sz="1400" b="0" dirty="0" smtClean="0">
                <a:latin typeface="+mn-lt"/>
              </a:rPr>
              <a:t>by Philips</a:t>
            </a:r>
            <a:endParaRPr lang="en-US" sz="1400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buFont typeface="Lucida Grande"/>
              <a:buChar char="◼"/>
            </a:pPr>
            <a:r>
              <a:rPr lang="en-US" b="0" dirty="0">
                <a:latin typeface="+mn-lt"/>
              </a:rPr>
              <a:t>What's My Heart </a:t>
            </a:r>
            <a:r>
              <a:rPr lang="en-US" b="0" dirty="0" smtClean="0">
                <a:latin typeface="+mn-lt"/>
              </a:rPr>
              <a:t>Rate</a:t>
            </a:r>
            <a:br>
              <a:rPr lang="en-US" b="0" dirty="0" smtClean="0">
                <a:latin typeface="+mn-lt"/>
              </a:rPr>
            </a:br>
            <a:r>
              <a:rPr lang="en-US" sz="1400" b="0" dirty="0" smtClean="0">
                <a:latin typeface="+mn-lt"/>
              </a:rPr>
              <a:t>by </a:t>
            </a:r>
            <a:r>
              <a:rPr lang="en-US" sz="1400" b="0" dirty="0" err="1" smtClean="0">
                <a:latin typeface="+mn-lt"/>
              </a:rPr>
              <a:t>ViTrox</a:t>
            </a:r>
            <a:r>
              <a:rPr lang="en-US" sz="1400" b="0" dirty="0" smtClean="0">
                <a:latin typeface="+mn-lt"/>
              </a:rPr>
              <a:t> Technologies</a:t>
            </a:r>
            <a:endParaRPr lang="en-US" sz="1400" b="0" dirty="0">
              <a:latin typeface="+mn-lt"/>
            </a:endParaRP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3"/>
            </a:pPr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Similar Mobile </a:t>
            </a:r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2969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6824" y="2583611"/>
            <a:ext cx="2230382" cy="3345572"/>
          </a:xfrm>
          <a:prstGeom prst="rect">
            <a:avLst/>
          </a:prstGeom>
          <a:noFill/>
          <a:ln>
            <a:noFill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028897" y="2578605"/>
            <a:ext cx="2230381" cy="3345572"/>
          </a:xfrm>
          <a:prstGeom prst="rect">
            <a:avLst/>
          </a:prstGeom>
          <a:noFill/>
          <a:ln>
            <a:noFill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674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 anchor="ctr"/>
          <a:lstStyle/>
          <a:p>
            <a:pPr marL="285750" indent="-285750">
              <a:buFont typeface="Lucida Grande"/>
              <a:buChar char="◼"/>
            </a:pPr>
            <a:r>
              <a:rPr lang="en-US" b="0" dirty="0">
                <a:latin typeface="+mn-lt"/>
              </a:rPr>
              <a:t>Due to being recently proposed, the Eulerian Video Magnification method implementation </a:t>
            </a:r>
            <a:r>
              <a:rPr lang="en-US" b="0" u="sng" dirty="0">
                <a:latin typeface="+mn-lt"/>
              </a:rPr>
              <a:t>has not been tested in smartphones</a:t>
            </a:r>
            <a:r>
              <a:rPr lang="en-US" b="0" dirty="0">
                <a:latin typeface="+mn-lt"/>
              </a:rPr>
              <a:t> </a:t>
            </a:r>
            <a:r>
              <a:rPr lang="en-US" b="0" dirty="0" smtClean="0">
                <a:latin typeface="+mn-lt"/>
              </a:rPr>
              <a:t>yet</a:t>
            </a:r>
          </a:p>
          <a:p>
            <a:pPr marL="285750" indent="-285750">
              <a:buFont typeface="Lucida Grande"/>
              <a:buChar char="◼"/>
            </a:pPr>
            <a:endParaRPr lang="en-US" b="0" dirty="0" smtClean="0">
              <a:latin typeface="+mn-lt"/>
            </a:endParaRPr>
          </a:p>
          <a:p>
            <a:pPr marL="285750" indent="-285750">
              <a:buFont typeface="Lucida Grande"/>
              <a:buChar char="◼"/>
            </a:pPr>
            <a:r>
              <a:rPr lang="en-US" b="0" u="sng" dirty="0" smtClean="0">
                <a:latin typeface="+mn-lt"/>
              </a:rPr>
              <a:t>Reduce hardware requirements</a:t>
            </a:r>
            <a:r>
              <a:rPr lang="en-US" b="0" dirty="0" smtClean="0">
                <a:latin typeface="+mn-lt"/>
              </a:rPr>
              <a:t> for </a:t>
            </a:r>
            <a:r>
              <a:rPr lang="en-US" b="0" dirty="0">
                <a:latin typeface="+mn-lt"/>
              </a:rPr>
              <a:t>the Eulerian Video Magnification </a:t>
            </a:r>
            <a:r>
              <a:rPr lang="en-US" b="0" dirty="0" smtClean="0">
                <a:latin typeface="+mn-lt"/>
              </a:rPr>
              <a:t>method, in order to expand its use to other smartphones applications</a:t>
            </a:r>
          </a:p>
          <a:p>
            <a:pPr marL="285750" indent="-285750">
              <a:buFont typeface="Lucida Grande"/>
              <a:buChar char="◼"/>
            </a:pPr>
            <a:endParaRPr lang="en-US" b="0" dirty="0">
              <a:latin typeface="+mn-lt"/>
            </a:endParaRPr>
          </a:p>
          <a:p>
            <a:pPr marL="285750" indent="-285750">
              <a:buFont typeface="Lucida Grande"/>
              <a:buChar char="◼"/>
            </a:pPr>
            <a:r>
              <a:rPr lang="en-US" b="0" u="sng" dirty="0" smtClean="0">
                <a:latin typeface="+mn-lt"/>
              </a:rPr>
              <a:t>Compare heart rate estimations results</a:t>
            </a:r>
            <a:r>
              <a:rPr lang="en-US" b="0" dirty="0" smtClean="0">
                <a:latin typeface="+mn-lt"/>
              </a:rPr>
              <a:t> against existing applications</a:t>
            </a:r>
          </a:p>
          <a:p>
            <a:pPr marL="285750" indent="-285750">
              <a:buFont typeface="Lucida Grande"/>
              <a:buChar char="◼"/>
            </a:pPr>
            <a:endParaRPr lang="en-US" b="0" dirty="0">
              <a:latin typeface="+mn-lt"/>
            </a:endParaRPr>
          </a:p>
          <a:p>
            <a:pPr marL="285750" indent="-285750">
              <a:buFont typeface="Lucida Grande"/>
              <a:buChar char="◼"/>
            </a:pPr>
            <a:r>
              <a:rPr lang="en-US" b="0" u="sng" dirty="0" smtClean="0">
                <a:latin typeface="+mn-lt"/>
              </a:rPr>
              <a:t>Visualization of facial blood flow may help to detect asymmetry</a:t>
            </a:r>
            <a:r>
              <a:rPr lang="en-US" b="0" dirty="0" smtClean="0">
                <a:latin typeface="+mn-lt"/>
              </a:rPr>
              <a:t>, </a:t>
            </a:r>
            <a:r>
              <a:rPr lang="en-US" b="0" dirty="0">
                <a:latin typeface="+mn-lt"/>
              </a:rPr>
              <a:t>which may be a symptom </a:t>
            </a:r>
            <a:r>
              <a:rPr lang="en-US" b="0" dirty="0" smtClean="0">
                <a:latin typeface="+mn-lt"/>
              </a:rPr>
              <a:t>of arterial </a:t>
            </a:r>
            <a:r>
              <a:rPr lang="en-US" b="0" dirty="0">
                <a:latin typeface="+mn-lt"/>
              </a:rPr>
              <a:t>problems</a:t>
            </a:r>
          </a:p>
        </p:txBody>
      </p:sp>
      <p:sp>
        <p:nvSpPr>
          <p:cNvPr id="26625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3"/>
            </a:pPr>
            <a:r>
              <a:rPr lang="en-US" dirty="0"/>
              <a:t>Motivation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Reasons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1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/>
          <a:lstStyle/>
          <a:p>
            <a:pPr>
              <a:buFont typeface="Lucida Grande"/>
              <a:buChar char="◼"/>
            </a:pPr>
            <a:r>
              <a:rPr lang="en-US" b="0" dirty="0">
                <a:latin typeface="+mn-lt"/>
              </a:rPr>
              <a:t>Android</a:t>
            </a: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sz="1600" dirty="0"/>
              <a:t>Linux-based operating system, for mobile </a:t>
            </a:r>
            <a:r>
              <a:rPr lang="en-US" sz="1600" dirty="0" smtClean="0"/>
              <a:t>devices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buFont typeface="Lucida Grande"/>
              <a:buChar char="◼"/>
            </a:pPr>
            <a:r>
              <a:rPr lang="en-US" b="0" dirty="0" err="1">
                <a:latin typeface="+mn-lt"/>
              </a:rPr>
              <a:t>OpenCV</a:t>
            </a:r>
            <a:endParaRPr lang="en-US" b="0" dirty="0">
              <a:latin typeface="+mn-lt"/>
            </a:endParaRPr>
          </a:p>
          <a:p>
            <a:pPr marL="545883" lvl="1" indent="-285750">
              <a:buClr>
                <a:schemeClr val="bg2"/>
              </a:buClr>
              <a:buFont typeface="Lucida Grande"/>
              <a:buChar char="◼"/>
            </a:pPr>
            <a:r>
              <a:rPr lang="en-US" sz="1600" dirty="0" smtClean="0"/>
              <a:t>library </a:t>
            </a:r>
            <a:r>
              <a:rPr lang="en-US" sz="1600" dirty="0"/>
              <a:t>of programming functions mainly aimed at real-time image processing and computer </a:t>
            </a:r>
            <a:r>
              <a:rPr lang="en-US" sz="1600" dirty="0" smtClean="0"/>
              <a:t>vision</a:t>
            </a:r>
            <a:endParaRPr lang="en-US" sz="1600" dirty="0"/>
          </a:p>
        </p:txBody>
      </p:sp>
      <p:sp>
        <p:nvSpPr>
          <p:cNvPr id="33793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Implementation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27539" y="3822397"/>
            <a:ext cx="1607344" cy="1982391"/>
          </a:xfrm>
          <a:prstGeom prst="rect">
            <a:avLst/>
          </a:prstGeom>
          <a:noFill/>
          <a:ln>
            <a:noFill/>
          </a:ln>
          <a:effectLst>
            <a:outerShdw blurRad="127000" dist="76199" dir="2700000" algn="ctr" rotWithShape="0">
              <a:schemeClr val="bg2">
                <a:alpha val="7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3798" name="Group 6"/>
          <p:cNvGrpSpPr>
            <a:grpSpLocks noChangeAspect="1"/>
          </p:cNvGrpSpPr>
          <p:nvPr/>
        </p:nvGrpSpPr>
        <p:grpSpPr bwMode="auto">
          <a:xfrm>
            <a:off x="1312664" y="4118164"/>
            <a:ext cx="1964532" cy="1591271"/>
            <a:chOff x="0" y="0"/>
            <a:chExt cx="1600" cy="1296"/>
          </a:xfrm>
        </p:grpSpPr>
        <p:pic>
          <p:nvPicPr>
            <p:cNvPr id="3379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" y="0"/>
              <a:ext cx="800" cy="936"/>
            </a:xfrm>
            <a:prstGeom prst="rect">
              <a:avLst/>
            </a:prstGeom>
            <a:noFill/>
            <a:ln>
              <a:noFill/>
            </a:ln>
            <a:effectLst>
              <a:outerShdw blurRad="127000" dist="76199" dir="2700000" algn="ctr" rotWithShape="0">
                <a:schemeClr val="bg2">
                  <a:alpha val="75000"/>
                </a:scheme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797" name="Picture 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080"/>
              <a:ext cx="1600" cy="216"/>
            </a:xfrm>
            <a:prstGeom prst="rect">
              <a:avLst/>
            </a:prstGeom>
            <a:noFill/>
            <a:ln>
              <a:noFill/>
            </a:ln>
            <a:effectLst>
              <a:outerShdw blurRad="127000" dist="76199" dir="2700000" algn="ctr" rotWithShape="0">
                <a:schemeClr val="bg2">
                  <a:alpha val="75000"/>
                </a:scheme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1427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hP PowerPoint Template">
  <a:themeElements>
    <a:clrScheme name="FhP2010">
      <a:dk1>
        <a:srgbClr val="000000"/>
      </a:dk1>
      <a:lt1>
        <a:srgbClr val="FFFFFF"/>
      </a:lt1>
      <a:dk2>
        <a:srgbClr val="179C7D"/>
      </a:dk2>
      <a:lt2>
        <a:srgbClr val="B7D6ED"/>
      </a:lt2>
      <a:accent1>
        <a:srgbClr val="39378B"/>
      </a:accent1>
      <a:accent2>
        <a:srgbClr val="1F82C0"/>
      </a:accent2>
      <a:accent3>
        <a:srgbClr val="88BCE2"/>
      </a:accent3>
      <a:accent4>
        <a:srgbClr val="E2001A"/>
      </a:accent4>
      <a:accent5>
        <a:srgbClr val="EB6A0A"/>
      </a:accent5>
      <a:accent6>
        <a:srgbClr val="FDC300"/>
      </a:accent6>
      <a:hlink>
        <a:srgbClr val="000000"/>
      </a:hlink>
      <a:folHlink>
        <a:srgbClr val="000000"/>
      </a:folHlink>
    </a:clrScheme>
    <a:fontScheme name="Standarddesign">
      <a:majorFont>
        <a:latin typeface="Frutiger LT Com 45 Light"/>
        <a:ea typeface=""/>
        <a:cs typeface=""/>
      </a:majorFont>
      <a:minorFont>
        <a:latin typeface="Frutiger LT Com 55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ctr" anchorCtr="0"/>
      <a:lstStyle>
        <a:defPPr>
          <a:defRPr dirty="0" smtClean="0"/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3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14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009475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8669"/>
        </a:accent6>
        <a:hlink>
          <a:srgbClr val="009475"/>
        </a:hlink>
        <a:folHlink>
          <a:srgbClr val="00947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15">
        <a:dk1>
          <a:srgbClr val="000000"/>
        </a:dk1>
        <a:lt1>
          <a:srgbClr val="FFFFFF"/>
        </a:lt1>
        <a:dk2>
          <a:srgbClr val="009475"/>
        </a:dk2>
        <a:lt2>
          <a:srgbClr val="A8AFAF"/>
        </a:lt2>
        <a:accent1>
          <a:srgbClr val="25BAE2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CD9EE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16">
        <a:dk1>
          <a:srgbClr val="000000"/>
        </a:dk1>
        <a:lt1>
          <a:srgbClr val="FFFFFF"/>
        </a:lt1>
        <a:dk2>
          <a:srgbClr val="009475"/>
        </a:dk2>
        <a:lt2>
          <a:srgbClr val="25BAE2"/>
        </a:lt2>
        <a:accent1>
          <a:srgbClr val="009475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FhP2010">
    <a:dk1>
      <a:srgbClr val="000000"/>
    </a:dk1>
    <a:lt1>
      <a:srgbClr val="FFFFFF"/>
    </a:lt1>
    <a:dk2>
      <a:srgbClr val="179C7D"/>
    </a:dk2>
    <a:lt2>
      <a:srgbClr val="B7D6ED"/>
    </a:lt2>
    <a:accent1>
      <a:srgbClr val="39378B"/>
    </a:accent1>
    <a:accent2>
      <a:srgbClr val="1F82C0"/>
    </a:accent2>
    <a:accent3>
      <a:srgbClr val="88BCE2"/>
    </a:accent3>
    <a:accent4>
      <a:srgbClr val="E2001A"/>
    </a:accent4>
    <a:accent5>
      <a:srgbClr val="EB6A0A"/>
    </a:accent5>
    <a:accent6>
      <a:srgbClr val="FDC300"/>
    </a:accent6>
    <a:hlink>
      <a:srgbClr val="000000"/>
    </a:hlink>
    <a:folHlink>
      <a:srgbClr val="00000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FhP PowerPoint Template.potx</Template>
  <TotalTime>2131</TotalTime>
  <Words>1942</Words>
  <Application>Microsoft Macintosh PowerPoint</Application>
  <PresentationFormat>On-screen Show (4:3)</PresentationFormat>
  <Paragraphs>279</Paragraphs>
  <Slides>35</Slides>
  <Notes>35</Notes>
  <HiddenSlides>16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FhP PowerPoint Template</vt:lpstr>
      <vt:lpstr>Android-based implementation  of Eulerian Video Magnification  for vital signs monitoring</vt:lpstr>
      <vt:lpstr>Eulerian Video Magnification (EVM)</vt:lpstr>
      <vt:lpstr>Objectives</vt:lpstr>
      <vt:lpstr>Objectives</vt:lpstr>
      <vt:lpstr>Motivation</vt:lpstr>
      <vt:lpstr>Motivation</vt:lpstr>
      <vt:lpstr>Motivation</vt:lpstr>
      <vt:lpstr>Motivation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Results</vt:lpstr>
      <vt:lpstr>Results</vt:lpstr>
      <vt:lpstr>Results</vt:lpstr>
      <vt:lpstr>Future work</vt:lpstr>
      <vt:lpstr>Questions?</vt:lpstr>
      <vt:lpstr>Detrend</vt:lpstr>
      <vt:lpstr>PowerPoint Presentation</vt:lpstr>
      <vt:lpstr>PowerPoint Presentation</vt:lpstr>
      <vt:lpstr>PowerPoint Presentation</vt:lpstr>
      <vt:lpstr>PowerPoint Presentation</vt:lpstr>
      <vt:lpstr>Graphic Elements</vt:lpstr>
      <vt:lpstr>Colors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Associação Fraunhofer Portugal Research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Ricardo Melo</dc:creator>
  <cp:lastModifiedBy>Pedro Chambino</cp:lastModifiedBy>
  <cp:revision>113</cp:revision>
  <cp:lastPrinted>2013-07-15T14:24:17Z</cp:lastPrinted>
  <dcterms:created xsi:type="dcterms:W3CDTF">2012-01-02T16:36:28Z</dcterms:created>
  <dcterms:modified xsi:type="dcterms:W3CDTF">2013-07-23T12:44:58Z</dcterms:modified>
</cp:coreProperties>
</file>

<file path=docProps/thumbnail.jpeg>
</file>